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sldIdLst>
    <p:sldId id="256" r:id="rId2"/>
    <p:sldId id="257" r:id="rId3"/>
    <p:sldId id="259" r:id="rId4"/>
    <p:sldId id="260" r:id="rId5"/>
    <p:sldId id="263" r:id="rId6"/>
    <p:sldId id="266" r:id="rId7"/>
    <p:sldId id="261" r:id="rId8"/>
    <p:sldId id="262" r:id="rId9"/>
    <p:sldId id="265" r:id="rId10"/>
    <p:sldId id="264" r:id="rId11"/>
    <p:sldId id="267" r:id="rId12"/>
    <p:sldId id="25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C129"/>
    <a:srgbClr val="E866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28"/>
    <p:restoredTop sz="94719"/>
  </p:normalViewPr>
  <p:slideViewPr>
    <p:cSldViewPr snapToGrid="0" snapToObjects="1">
      <p:cViewPr varScale="1">
        <p:scale>
          <a:sx n="119" d="100"/>
          <a:sy n="119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53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471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74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676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612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961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379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835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70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621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354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11/10/21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916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24" r:id="rId6"/>
    <p:sldLayoutId id="2147483719" r:id="rId7"/>
    <p:sldLayoutId id="2147483720" r:id="rId8"/>
    <p:sldLayoutId id="2147483721" r:id="rId9"/>
    <p:sldLayoutId id="2147483723" r:id="rId10"/>
    <p:sldLayoutId id="214748372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jp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hyperlink" Target="https://github.com/MarkEdmondson1234/Shiny-R-Saa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polished.tech/" TargetMode="External"/><Relationship Id="rId3" Type="http://schemas.openxmlformats.org/officeDocument/2006/relationships/hyperlink" Target="https://blog.back4app.com/firebase-alternatives/" TargetMode="External"/><Relationship Id="rId7" Type="http://schemas.openxmlformats.org/officeDocument/2006/relationships/hyperlink" Target="https://github.com/JohnCoene/firebase" TargetMode="External"/><Relationship Id="rId2" Type="http://schemas.openxmlformats.org/officeDocument/2006/relationships/hyperlink" Target="https://blog.back4app.com/backend-as-a-service-baas/#Business_reasons_to_use_a_Baa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Kohze/fireData" TargetMode="External"/><Relationship Id="rId11" Type="http://schemas.openxmlformats.org/officeDocument/2006/relationships/hyperlink" Target="https://stackoverflow.com/questions/45228338/firebase-database-data-to-r" TargetMode="External"/><Relationship Id="rId5" Type="http://schemas.openxmlformats.org/officeDocument/2006/relationships/hyperlink" Target="https://github.com/paulsp94/fireData" TargetMode="External"/><Relationship Id="rId10" Type="http://schemas.openxmlformats.org/officeDocument/2006/relationships/hyperlink" Target="https://stackoverflow.com/questions/63123172/getting-error-when-trying-to-write-to-firebase-firestore-with-r" TargetMode="External"/><Relationship Id="rId4" Type="http://schemas.openxmlformats.org/officeDocument/2006/relationships/hyperlink" Target="https://paulspen.de/fireData/" TargetMode="External"/><Relationship Id="rId9" Type="http://schemas.openxmlformats.org/officeDocument/2006/relationships/hyperlink" Target="https://github.com/MarkEdmondson1234/Shiny-R-SaaS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4.png"/><Relationship Id="rId3" Type="http://schemas.openxmlformats.org/officeDocument/2006/relationships/image" Target="../media/image37.png"/><Relationship Id="rId7" Type="http://schemas.openxmlformats.org/officeDocument/2006/relationships/image" Target="../media/image34.png"/><Relationship Id="rId12" Type="http://schemas.openxmlformats.org/officeDocument/2006/relationships/image" Target="../media/image4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2.png"/><Relationship Id="rId5" Type="http://schemas.openxmlformats.org/officeDocument/2006/relationships/image" Target="../media/image39.png"/><Relationship Id="rId10" Type="http://schemas.openxmlformats.org/officeDocument/2006/relationships/image" Target="../media/image2.png"/><Relationship Id="rId4" Type="http://schemas.openxmlformats.org/officeDocument/2006/relationships/image" Target="../media/image38.png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e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6" name="Group 10">
            <a:extLst>
              <a:ext uri="{FF2B5EF4-FFF2-40B4-BE49-F238E27FC236}">
                <a16:creationId xmlns:a16="http://schemas.microsoft.com/office/drawing/2014/main" id="{55FA838A-0E6E-4C88-AD16-9F85F559A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76151C-B860-4795-BFFE-F03EA5ED1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09A6CDA-1F80-461D-8F38-7CB129143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CDB1976-3A6B-4C16-97AC-67C792186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CA8B170-F785-4124-87F7-3572171AF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79AF682-A8D7-4472-A839-942C27784F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7C796E0-2433-4EC2-BC73-AE164D10E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30062F3-843F-4526-900A-D2E2087935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DCB46FC-1F32-4277-859B-CA43B63EC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A8221B7-2F05-4B1C-86FD-19584DC95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2AF832F-AB88-42C7-B2F7-4BF3659A5F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9BC4C10-0437-44D7-9B16-5D65CBDE5B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3635B49-FBB3-46C2-9DF8-CF0075EE3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C6703F5-894D-4289-97F5-E57DD4092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005768-6A84-42F3-B812-F73EFC6A3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9764DCF-F546-4CF1-AD5D-48FC34631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D4A8437-E10D-4D18-8C3F-DA4A6CF4F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A16393C-72E3-4119-8F85-2BE2F3335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CE950CD-0BA2-4E8E-8A28-238F5A128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44E765B-48B0-4E85-8F07-5A919C71D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DB66722-3EF0-4F8A-9DC8-78E0707CB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AF9B387-70F9-4CAC-A228-6CE60EC3F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27FA5C8-229C-44FF-B402-6F923E45C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EBC897A-E45F-4C79-AF98-0822C279A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5AB8DD1-BC74-473C-A3BD-D8FB548B5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7BBCDF-045D-48C1-A45C-BEEB892B3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43A2613-A9FC-4330-8BF0-AF8AA2A23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06C82F6-F384-4FF8-8C8D-E2E8C4F3E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A1AD9FE-6990-40AF-BA95-B0CB398A4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A32048C-7FE5-4B3D-9FC0-C544A1217D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81D93C9-C94C-4F4C-97DA-01D1AF5E9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1596736-466A-49D2-9B3C-FC567257CB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ight Triangle 43">
            <a:extLst>
              <a:ext uri="{FF2B5EF4-FFF2-40B4-BE49-F238E27FC236}">
                <a16:creationId xmlns:a16="http://schemas.microsoft.com/office/drawing/2014/main" id="{DB537E44-9142-4F0D-A29D-C1409784F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1" y="3682052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C59D75-8578-1D40-B460-D778BE2573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3439314"/>
            <a:ext cx="10809844" cy="1608021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Data Science in Context</a:t>
            </a:r>
            <a:br>
              <a:rPr lang="en-US" dirty="0"/>
            </a:br>
            <a:r>
              <a:rPr lang="en-US" dirty="0"/>
              <a:t>Firebase and R with </a:t>
            </a:r>
            <a:r>
              <a:rPr lang="en-US" dirty="0" err="1"/>
              <a:t>fireData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089AE9-9EB1-754C-A3FF-AA6A468AB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86744" y="5067956"/>
            <a:ext cx="4414178" cy="1332841"/>
          </a:xfrm>
        </p:spPr>
        <p:txBody>
          <a:bodyPr anchor="b">
            <a:normAutofit fontScale="92500" lnSpcReduction="20000"/>
          </a:bodyPr>
          <a:lstStyle/>
          <a:p>
            <a:pPr algn="r"/>
            <a:r>
              <a:rPr lang="en-US" dirty="0"/>
              <a:t>Preston Peck</a:t>
            </a:r>
            <a:br>
              <a:rPr lang="en-US" dirty="0"/>
            </a:br>
            <a:r>
              <a:rPr lang="en-US" dirty="0"/>
              <a:t>Mobile Developer</a:t>
            </a:r>
            <a:br>
              <a:rPr lang="en-US" dirty="0"/>
            </a:br>
            <a:r>
              <a:rPr lang="en-US" dirty="0"/>
              <a:t>DATA 607</a:t>
            </a:r>
            <a:br>
              <a:rPr lang="en-US" dirty="0"/>
            </a:br>
            <a:r>
              <a:rPr lang="en-US" dirty="0"/>
              <a:t>11/10/21</a:t>
            </a:r>
          </a:p>
        </p:txBody>
      </p:sp>
      <p:pic>
        <p:nvPicPr>
          <p:cNvPr id="8" name="Picture 3" descr="Full frame shot of yellow and orange steel panel">
            <a:extLst>
              <a:ext uri="{FF2B5EF4-FFF2-40B4-BE49-F238E27FC236}">
                <a16:creationId xmlns:a16="http://schemas.microsoft.com/office/drawing/2014/main" id="{11D3D0C0-4C11-4FD5-9A6D-74D1357326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29" b="49520"/>
          <a:stretch/>
        </p:blipFill>
        <p:spPr>
          <a:xfrm>
            <a:off x="-6214" y="10"/>
            <a:ext cx="12214825" cy="3267587"/>
          </a:xfrm>
          <a:custGeom>
            <a:avLst/>
            <a:gdLst/>
            <a:ahLst/>
            <a:cxnLst/>
            <a:rect l="l" t="t" r="r" b="b"/>
            <a:pathLst>
              <a:path w="12214825" h="3383384">
                <a:moveTo>
                  <a:pt x="12213819" y="0"/>
                </a:moveTo>
                <a:cubicBezTo>
                  <a:pt x="12213819" y="29107"/>
                  <a:pt x="12214067" y="89770"/>
                  <a:pt x="12214502" y="174101"/>
                </a:cubicBezTo>
                <a:lnTo>
                  <a:pt x="12214825" y="234681"/>
                </a:lnTo>
                <a:lnTo>
                  <a:pt x="12214825" y="2718323"/>
                </a:lnTo>
                <a:lnTo>
                  <a:pt x="11377417" y="2725712"/>
                </a:lnTo>
                <a:cubicBezTo>
                  <a:pt x="7318291" y="2799276"/>
                  <a:pt x="6189525" y="3387660"/>
                  <a:pt x="3246747" y="3383361"/>
                </a:cubicBezTo>
                <a:cubicBezTo>
                  <a:pt x="2493396" y="3382260"/>
                  <a:pt x="1619330" y="3339570"/>
                  <a:pt x="544071" y="3235389"/>
                </a:cubicBezTo>
                <a:lnTo>
                  <a:pt x="19466" y="3181198"/>
                </a:lnTo>
                <a:cubicBezTo>
                  <a:pt x="22117" y="2650999"/>
                  <a:pt x="12840" y="2122787"/>
                  <a:pt x="3563" y="1594575"/>
                </a:cubicBezTo>
                <a:lnTo>
                  <a:pt x="0" y="1239098"/>
                </a:lnTo>
                <a:lnTo>
                  <a:pt x="0" y="7944"/>
                </a:lnTo>
                <a:close/>
              </a:path>
            </a:pathLst>
          </a:custGeom>
        </p:spPr>
      </p:pic>
      <p:pic>
        <p:nvPicPr>
          <p:cNvPr id="50" name="Picture 49" descr="A picture containing text, tableware, dishware, plate&#10;&#10;Description automatically generated">
            <a:extLst>
              <a:ext uri="{FF2B5EF4-FFF2-40B4-BE49-F238E27FC236}">
                <a16:creationId xmlns:a16="http://schemas.microsoft.com/office/drawing/2014/main" id="{8900AEC7-03AC-204B-8694-39AABC5EE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968" y="886532"/>
            <a:ext cx="3191730" cy="1033072"/>
          </a:xfrm>
          <a:prstGeom prst="rect">
            <a:avLst/>
          </a:prstGeom>
        </p:spPr>
      </p:pic>
      <p:pic>
        <p:nvPicPr>
          <p:cNvPr id="54" name="Picture 53" descr="Icon&#10;&#10;Description automatically generated">
            <a:extLst>
              <a:ext uri="{FF2B5EF4-FFF2-40B4-BE49-F238E27FC236}">
                <a16:creationId xmlns:a16="http://schemas.microsoft.com/office/drawing/2014/main" id="{4A5E3094-2AA8-1644-AEDE-CF25787F6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345" y="170166"/>
            <a:ext cx="1442356" cy="1977848"/>
          </a:xfrm>
          <a:prstGeom prst="rect">
            <a:avLst/>
          </a:prstGeom>
        </p:spPr>
      </p:pic>
      <p:pic>
        <p:nvPicPr>
          <p:cNvPr id="82" name="Picture 81" descr="Logo, icon&#10;&#10;Description automatically generated">
            <a:extLst>
              <a:ext uri="{FF2B5EF4-FFF2-40B4-BE49-F238E27FC236}">
                <a16:creationId xmlns:a16="http://schemas.microsoft.com/office/drawing/2014/main" id="{2C8B0C5E-B181-964B-9861-1B114AB4B3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5069" y="944572"/>
            <a:ext cx="2491920" cy="1931238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811FE138-59DF-5C42-B0A9-661B9ED943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415" y="2338590"/>
            <a:ext cx="558796" cy="55879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2EB66020-6638-304F-8C7B-BC38CEE28C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1814" y="2338590"/>
            <a:ext cx="553994" cy="553994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AED387B4-1767-2B43-8EFE-F1DAD6C222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652" y="2333784"/>
            <a:ext cx="558800" cy="558800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4EC9348C-FF26-EA49-934E-889BF5FE6210}"/>
              </a:ext>
            </a:extLst>
          </p:cNvPr>
          <p:cNvSpPr txBox="1"/>
          <p:nvPr/>
        </p:nvSpPr>
        <p:spPr>
          <a:xfrm>
            <a:off x="10003341" y="1643988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And others!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7875C9E7-8D09-9F4B-8B3E-016E9D0582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26701" y="2331733"/>
            <a:ext cx="597748" cy="56085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772FE88-2D2A-F343-9ED2-4CA604AED8F4}"/>
              </a:ext>
            </a:extLst>
          </p:cNvPr>
          <p:cNvSpPr txBox="1"/>
          <p:nvPr/>
        </p:nvSpPr>
        <p:spPr>
          <a:xfrm>
            <a:off x="707352" y="5021309"/>
            <a:ext cx="6176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How to be an (R)admin and a full stack R developer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9F5692C3-CB2F-2447-94FF-A9A9855489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32106" y="5401182"/>
            <a:ext cx="3429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21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670814A-3F57-FE47-BA0E-56C5F4E04CE6}"/>
              </a:ext>
            </a:extLst>
          </p:cNvPr>
          <p:cNvSpPr/>
          <p:nvPr/>
        </p:nvSpPr>
        <p:spPr>
          <a:xfrm>
            <a:off x="5427137" y="3596334"/>
            <a:ext cx="3113903" cy="1653583"/>
          </a:xfrm>
          <a:prstGeom prst="rect">
            <a:avLst/>
          </a:prstGeom>
          <a:solidFill>
            <a:srgbClr val="E6C129"/>
          </a:solidFill>
          <a:ln>
            <a:solidFill>
              <a:srgbClr val="E6C1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 descr="Graphical user interface&#10;&#10;Description automatically generated">
            <a:extLst>
              <a:ext uri="{FF2B5EF4-FFF2-40B4-BE49-F238E27FC236}">
                <a16:creationId xmlns:a16="http://schemas.microsoft.com/office/drawing/2014/main" id="{88C96061-7FD5-8445-B062-6203C7683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05" y="3157348"/>
            <a:ext cx="3766890" cy="29511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BC5577-3923-4B49-9270-93EECCF2B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231820"/>
            <a:ext cx="10325000" cy="871280"/>
          </a:xfrm>
        </p:spPr>
        <p:txBody>
          <a:bodyPr anchor="t">
            <a:normAutofit/>
          </a:bodyPr>
          <a:lstStyle/>
          <a:p>
            <a:r>
              <a:rPr lang="en-US" dirty="0"/>
              <a:t>Bonus: R-First SaaS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E60FC4-6077-6348-B560-8A2ED1AA9F3B}"/>
              </a:ext>
            </a:extLst>
          </p:cNvPr>
          <p:cNvSpPr txBox="1"/>
          <p:nvPr/>
        </p:nvSpPr>
        <p:spPr>
          <a:xfrm>
            <a:off x="735106" y="841490"/>
            <a:ext cx="251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Polished </a:t>
            </a:r>
            <a:r>
              <a:rPr lang="en-US" sz="1400" dirty="0"/>
              <a:t>by</a:t>
            </a:r>
            <a:r>
              <a:rPr lang="en-US" sz="1400" b="1" dirty="0"/>
              <a:t> </a:t>
            </a:r>
            <a:r>
              <a:rPr lang="en-US" sz="1400" b="1" dirty="0" err="1"/>
              <a:t>Tychobra</a:t>
            </a:r>
            <a:endParaRPr lang="en-US" sz="1400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2097EC5-9EC1-DB44-A560-92E80572A9F6}"/>
              </a:ext>
            </a:extLst>
          </p:cNvPr>
          <p:cNvSpPr txBox="1">
            <a:spLocks/>
          </p:cNvSpPr>
          <p:nvPr/>
        </p:nvSpPr>
        <p:spPr>
          <a:xfrm>
            <a:off x="691078" y="1243968"/>
            <a:ext cx="9236693" cy="1958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Open-source white label solution with many templates</a:t>
            </a:r>
          </a:p>
          <a:p>
            <a:r>
              <a:rPr lang="en-US" dirty="0"/>
              <a:t>Authentication (SSOs use Firebase) &amp; custom Hosting (Rocker)</a:t>
            </a:r>
          </a:p>
          <a:p>
            <a:r>
              <a:rPr lang="en-US" dirty="0"/>
              <a:t>Excellent support (shout-out to CEO Andy </a:t>
            </a:r>
            <a:r>
              <a:rPr lang="en-US" dirty="0" err="1"/>
              <a:t>Merlino</a:t>
            </a:r>
            <a:r>
              <a:rPr lang="en-US" dirty="0"/>
              <a:t> for the help)</a:t>
            </a:r>
          </a:p>
          <a:p>
            <a:r>
              <a:rPr lang="en-US" dirty="0"/>
              <a:t>Free month, $10/app/month for 2 GiB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1FC6A21C-B789-9746-930A-E1B22238E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136" y="2791326"/>
            <a:ext cx="3348791" cy="6082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4B99E3-B9D6-974C-9F3A-9F98EA82B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06" y="5665195"/>
            <a:ext cx="8258723" cy="744215"/>
          </a:xfrm>
          <a:prstGeom prst="rect">
            <a:avLst/>
          </a:prstGeom>
        </p:spPr>
      </p:pic>
      <p:pic>
        <p:nvPicPr>
          <p:cNvPr id="21" name="Picture 2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D6C025B-A8AB-DC4C-A4BA-9C15D16691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9801" y="236491"/>
            <a:ext cx="2957783" cy="4320935"/>
          </a:xfrm>
          <a:prstGeom prst="rect">
            <a:avLst/>
          </a:prstGeom>
        </p:spPr>
      </p:pic>
      <p:pic>
        <p:nvPicPr>
          <p:cNvPr id="23" name="Picture 2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274B6FE-CEA9-084C-A724-6D25327B87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9244" y="479027"/>
            <a:ext cx="983385" cy="307777"/>
          </a:xfrm>
          <a:prstGeom prst="rect">
            <a:avLst/>
          </a:prstGeom>
        </p:spPr>
      </p:pic>
      <p:pic>
        <p:nvPicPr>
          <p:cNvPr id="28" name="Picture 2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853A0D5-7A38-5641-A258-569D60E1DD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6453" y="3707416"/>
            <a:ext cx="2895600" cy="1447800"/>
          </a:xfrm>
          <a:prstGeom prst="rect">
            <a:avLst/>
          </a:prstGeom>
        </p:spPr>
      </p:pic>
      <p:pic>
        <p:nvPicPr>
          <p:cNvPr id="35" name="Picture 3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011D58E-5622-554B-80B5-2F7B905F7E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2965" y="4762723"/>
            <a:ext cx="1793114" cy="558829"/>
          </a:xfrm>
          <a:prstGeom prst="rect">
            <a:avLst/>
          </a:prstGeom>
        </p:spPr>
      </p:pic>
      <p:pic>
        <p:nvPicPr>
          <p:cNvPr id="37" name="Picture 36" descr="A picture containing treemap chart&#10;&#10;Description automatically generated">
            <a:extLst>
              <a:ext uri="{FF2B5EF4-FFF2-40B4-BE49-F238E27FC236}">
                <a16:creationId xmlns:a16="http://schemas.microsoft.com/office/drawing/2014/main" id="{60085586-0930-CD4E-8F3D-B6FD87E03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30539" y="5211166"/>
            <a:ext cx="1793114" cy="503850"/>
          </a:xfrm>
          <a:prstGeom prst="rect">
            <a:avLst/>
          </a:prstGeom>
        </p:spPr>
      </p:pic>
      <p:pic>
        <p:nvPicPr>
          <p:cNvPr id="39" name="Picture 3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38D9BFF-5111-C148-9451-FD41CA39C7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8113" y="5665195"/>
            <a:ext cx="1793114" cy="49310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02AE471-ED8E-7145-AB51-BCC032EC2F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14238" y="6108479"/>
            <a:ext cx="1793114" cy="51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11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6E0B199-0194-6F47-BD87-C9BFD0A91E3B}"/>
              </a:ext>
            </a:extLst>
          </p:cNvPr>
          <p:cNvSpPr/>
          <p:nvPr/>
        </p:nvSpPr>
        <p:spPr>
          <a:xfrm>
            <a:off x="9030054" y="0"/>
            <a:ext cx="3161947" cy="6858000"/>
          </a:xfrm>
          <a:prstGeom prst="rect">
            <a:avLst/>
          </a:prstGeom>
          <a:solidFill>
            <a:srgbClr val="E6C129"/>
          </a:solidFill>
          <a:ln>
            <a:solidFill>
              <a:srgbClr val="E6C1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C5577-3923-4B49-9270-93EECCF2B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231820"/>
            <a:ext cx="10325000" cy="871280"/>
          </a:xfrm>
        </p:spPr>
        <p:txBody>
          <a:bodyPr anchor="t">
            <a:normAutofit/>
          </a:bodyPr>
          <a:lstStyle/>
          <a:p>
            <a:r>
              <a:rPr lang="en-US" dirty="0"/>
              <a:t>Bonus: Authentication Use Case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E60FC4-6077-6348-B560-8A2ED1AA9F3B}"/>
              </a:ext>
            </a:extLst>
          </p:cNvPr>
          <p:cNvSpPr txBox="1"/>
          <p:nvPr/>
        </p:nvSpPr>
        <p:spPr>
          <a:xfrm>
            <a:off x="735105" y="841490"/>
            <a:ext cx="8916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Bootstrapping paid Shiny applications with Firebase &amp; Paddle </a:t>
            </a:r>
            <a:r>
              <a:rPr lang="en-US" sz="1400" dirty="0"/>
              <a:t>by</a:t>
            </a:r>
            <a:r>
              <a:rPr lang="en-US" sz="1400" b="1" dirty="0"/>
              <a:t> Mark Edmondson </a:t>
            </a:r>
            <a:r>
              <a:rPr lang="en-US" sz="1400" dirty="0"/>
              <a:t>(</a:t>
            </a:r>
            <a:r>
              <a:rPr lang="en-US" sz="1400" dirty="0">
                <a:hlinkClick r:id="rId2"/>
              </a:rPr>
              <a:t>https://github.com/MarkEdmondson1234/Shiny-R-SaaS/</a:t>
            </a:r>
            <a:r>
              <a:rPr lang="en-US" sz="1400" dirty="0"/>
              <a:t>) </a:t>
            </a:r>
          </a:p>
        </p:txBody>
      </p:sp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20E8DD34-A165-D24D-9191-392E5BED8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1360" y="112431"/>
            <a:ext cx="1396524" cy="2172969"/>
          </a:xfrm>
          <a:prstGeom prst="rect">
            <a:avLst/>
          </a:prstGeom>
        </p:spPr>
      </p:pic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D01D3E5-7190-D34C-8918-6AC029691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2790" y="391621"/>
            <a:ext cx="1396524" cy="2978916"/>
          </a:xfrm>
          <a:prstGeom prst="rect">
            <a:avLst/>
          </a:prstGeom>
        </p:spPr>
      </p:pic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4FAA7241-6C2F-9047-AF5F-19C64EF9EB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701" y="1579478"/>
            <a:ext cx="7890022" cy="5112996"/>
          </a:xfrm>
          <a:prstGeom prst="rect">
            <a:avLst/>
          </a:prstGeom>
        </p:spPr>
      </p:pic>
      <p:sp>
        <p:nvSpPr>
          <p:cNvPr id="18" name="Frame 17">
            <a:extLst>
              <a:ext uri="{FF2B5EF4-FFF2-40B4-BE49-F238E27FC236}">
                <a16:creationId xmlns:a16="http://schemas.microsoft.com/office/drawing/2014/main" id="{3AEFC370-BEEB-354A-89F1-F466458FD481}"/>
              </a:ext>
            </a:extLst>
          </p:cNvPr>
          <p:cNvSpPr/>
          <p:nvPr/>
        </p:nvSpPr>
        <p:spPr>
          <a:xfrm>
            <a:off x="2941651" y="1579478"/>
            <a:ext cx="784136" cy="384432"/>
          </a:xfrm>
          <a:prstGeom prst="frame">
            <a:avLst>
              <a:gd name="adj1" fmla="val 4563"/>
            </a:avLst>
          </a:prstGeom>
          <a:solidFill>
            <a:srgbClr val="E86611"/>
          </a:solidFill>
          <a:ln w="3175">
            <a:solidFill>
              <a:srgbClr val="E866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C541F870-89B6-5747-BDE4-C89EFD441FB4}"/>
              </a:ext>
            </a:extLst>
          </p:cNvPr>
          <p:cNvSpPr/>
          <p:nvPr/>
        </p:nvSpPr>
        <p:spPr>
          <a:xfrm>
            <a:off x="1923710" y="1589948"/>
            <a:ext cx="784136" cy="384432"/>
          </a:xfrm>
          <a:prstGeom prst="frame">
            <a:avLst>
              <a:gd name="adj1" fmla="val 4563"/>
            </a:avLst>
          </a:prstGeom>
          <a:solidFill>
            <a:srgbClr val="E86611"/>
          </a:solidFill>
          <a:ln w="3175">
            <a:solidFill>
              <a:srgbClr val="E866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91C2B981-F8AB-064C-B50E-5B3C00481BFD}"/>
              </a:ext>
            </a:extLst>
          </p:cNvPr>
          <p:cNvSpPr/>
          <p:nvPr/>
        </p:nvSpPr>
        <p:spPr>
          <a:xfrm>
            <a:off x="2944026" y="6298168"/>
            <a:ext cx="784135" cy="328012"/>
          </a:xfrm>
          <a:prstGeom prst="frame">
            <a:avLst>
              <a:gd name="adj1" fmla="val 4563"/>
            </a:avLst>
          </a:prstGeom>
          <a:solidFill>
            <a:srgbClr val="E86611"/>
          </a:solidFill>
          <a:ln w="3175">
            <a:solidFill>
              <a:srgbClr val="E866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B87AD481-E58F-154B-9044-87567F707362}"/>
              </a:ext>
            </a:extLst>
          </p:cNvPr>
          <p:cNvSpPr/>
          <p:nvPr/>
        </p:nvSpPr>
        <p:spPr>
          <a:xfrm>
            <a:off x="1938016" y="6298168"/>
            <a:ext cx="769830" cy="328012"/>
          </a:xfrm>
          <a:prstGeom prst="frame">
            <a:avLst>
              <a:gd name="adj1" fmla="val 4563"/>
            </a:avLst>
          </a:prstGeom>
          <a:solidFill>
            <a:srgbClr val="E86611"/>
          </a:solidFill>
          <a:ln w="3175">
            <a:solidFill>
              <a:srgbClr val="E866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0" name="Picture 29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194959D6-D4D3-DB4A-9DB3-CB8D130B63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0756" y="3467700"/>
            <a:ext cx="2458558" cy="946068"/>
          </a:xfrm>
          <a:prstGeom prst="rect">
            <a:avLst/>
          </a:prstGeom>
        </p:spPr>
      </p:pic>
      <p:pic>
        <p:nvPicPr>
          <p:cNvPr id="32" name="Picture 3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550131B-C301-0042-B8F1-D48A1D1DAB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8679" y="2394043"/>
            <a:ext cx="1120965" cy="1335267"/>
          </a:xfrm>
          <a:prstGeom prst="rect">
            <a:avLst/>
          </a:prstGeom>
        </p:spPr>
      </p:pic>
      <p:pic>
        <p:nvPicPr>
          <p:cNvPr id="36" name="Picture 3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45F89C9-DA6D-E848-B8EC-C335EA4D6C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55306" y="2506687"/>
            <a:ext cx="520003" cy="874901"/>
          </a:xfrm>
          <a:prstGeom prst="rect">
            <a:avLst/>
          </a:prstGeom>
        </p:spPr>
      </p:pic>
      <p:pic>
        <p:nvPicPr>
          <p:cNvPr id="28" name="Picture 2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8A94061-C838-FF46-B5C5-1206C11C4C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5375" y="4532702"/>
            <a:ext cx="2933939" cy="2212868"/>
          </a:xfrm>
          <a:prstGeom prst="rect">
            <a:avLst/>
          </a:prstGeom>
        </p:spPr>
      </p:pic>
      <p:pic>
        <p:nvPicPr>
          <p:cNvPr id="38" name="Picture 3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B206625-EEF5-884B-A8A7-E532C7EC98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41828" y="109168"/>
            <a:ext cx="974794" cy="34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00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4A12A-3218-2A44-951E-C8299CD52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232201"/>
            <a:ext cx="10325000" cy="1442463"/>
          </a:xfrm>
        </p:spPr>
        <p:txBody>
          <a:bodyPr anchor="t"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F9635-4528-3E47-9261-98BEB6EA2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1296941"/>
            <a:ext cx="11207844" cy="5328857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https://blog.back4app.com/backend-as-a-service-baas/#Business_reasons_to_use_a_BaaS</a:t>
            </a:r>
            <a:endParaRPr lang="en-US" dirty="0"/>
          </a:p>
          <a:p>
            <a:r>
              <a:rPr lang="en-US" dirty="0">
                <a:hlinkClick r:id="rId3"/>
              </a:rPr>
              <a:t>https://blog.back4app.com/firebase-alternatives/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https://paulspen.de/fireData/</a:t>
            </a:r>
            <a:endParaRPr lang="en-US" dirty="0"/>
          </a:p>
          <a:p>
            <a:r>
              <a:rPr lang="en-US" dirty="0">
                <a:hlinkClick r:id="rId5"/>
              </a:rPr>
              <a:t>https://github.com/paulsp94/fireData</a:t>
            </a:r>
            <a:endParaRPr lang="en-US" dirty="0"/>
          </a:p>
          <a:p>
            <a:r>
              <a:rPr lang="en-US" dirty="0">
                <a:hlinkClick r:id="rId6"/>
              </a:rPr>
              <a:t>https://github.com/Kohze/fireData</a:t>
            </a:r>
            <a:endParaRPr lang="en-US" dirty="0"/>
          </a:p>
          <a:p>
            <a:r>
              <a:rPr lang="en-US" dirty="0">
                <a:hlinkClick r:id="rId7"/>
              </a:rPr>
              <a:t>https://github.com/JohnCoene/firebase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hlinkClick r:id="rId8"/>
              </a:rPr>
              <a:t>https://polished.tech/</a:t>
            </a:r>
            <a:endParaRPr lang="en-US" dirty="0"/>
          </a:p>
          <a:p>
            <a:r>
              <a:rPr lang="en-US" dirty="0">
                <a:hlinkClick r:id="rId9"/>
              </a:rPr>
              <a:t>https://github.com/MarkEdmondson1234/Shiny-R-SaaS/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10"/>
              </a:rPr>
              <a:t>https://stackoverflow.com/questions/63123172/getting-error-when-trying-to-write-to-firebase-firestore-with-r</a:t>
            </a:r>
            <a:endParaRPr lang="en-US" dirty="0"/>
          </a:p>
          <a:p>
            <a:r>
              <a:rPr lang="en-US" dirty="0">
                <a:hlinkClick r:id="rId11"/>
              </a:rPr>
              <a:t>https://</a:t>
            </a:r>
            <a:r>
              <a:rPr lang="en-US" dirty="0" err="1">
                <a:hlinkClick r:id="rId11"/>
              </a:rPr>
              <a:t>stackoverflow.com</a:t>
            </a:r>
            <a:r>
              <a:rPr lang="en-US" dirty="0">
                <a:hlinkClick r:id="rId11"/>
              </a:rPr>
              <a:t>/questions/45228338/firebase-database-data-to-r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74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81F13AF-A87C-7C42-B991-8729DE50E6A9}"/>
              </a:ext>
            </a:extLst>
          </p:cNvPr>
          <p:cNvSpPr/>
          <p:nvPr/>
        </p:nvSpPr>
        <p:spPr>
          <a:xfrm>
            <a:off x="5829300" y="-1"/>
            <a:ext cx="6362700" cy="6858001"/>
          </a:xfrm>
          <a:prstGeom prst="rect">
            <a:avLst/>
          </a:prstGeom>
          <a:solidFill>
            <a:srgbClr val="E6C129"/>
          </a:solidFill>
          <a:ln>
            <a:solidFill>
              <a:srgbClr val="E6C1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077EED-9DFE-1643-B1F7-32FF33E37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211601"/>
            <a:ext cx="10325000" cy="817099"/>
          </a:xfrm>
        </p:spPr>
        <p:txBody>
          <a:bodyPr anchor="t"/>
          <a:lstStyle/>
          <a:p>
            <a:r>
              <a:rPr lang="en-US" dirty="0"/>
              <a:t>(M)BaaS</a:t>
            </a:r>
          </a:p>
        </p:txBody>
      </p:sp>
      <p:pic>
        <p:nvPicPr>
          <p:cNvPr id="13" name="Content Placeholder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EC9969A-69CB-3C44-BE82-1D5B2398D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11602"/>
            <a:ext cx="5814996" cy="6434798"/>
          </a:xfr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08180790-3049-3C4B-ACE8-3CAC1EFC8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451" y="462676"/>
            <a:ext cx="363607" cy="498601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DA59F62F-59A7-D84D-A1A2-4D3C9A001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518" y="953544"/>
            <a:ext cx="565625" cy="565625"/>
          </a:xfrm>
          <a:prstGeom prst="rect">
            <a:avLst/>
          </a:prstGeom>
        </p:spPr>
      </p:pic>
      <p:pic>
        <p:nvPicPr>
          <p:cNvPr id="20" name="Picture 19" descr="A picture containing logo&#10;&#10;Description automatically generated">
            <a:extLst>
              <a:ext uri="{FF2B5EF4-FFF2-40B4-BE49-F238E27FC236}">
                <a16:creationId xmlns:a16="http://schemas.microsoft.com/office/drawing/2014/main" id="{BC07129E-EBEF-6B43-8267-2EE321C2A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6687" y="4760370"/>
            <a:ext cx="444258" cy="338747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854054C7-B26A-FA41-B3D1-A6515C3196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8068" y="5263539"/>
            <a:ext cx="321577" cy="357308"/>
          </a:xfrm>
          <a:prstGeom prst="rect">
            <a:avLst/>
          </a:prstGeom>
        </p:spPr>
      </p:pic>
      <p:pic>
        <p:nvPicPr>
          <p:cNvPr id="26" name="Picture 25" descr="A picture containing icon&#10;&#10;Description automatically generated">
            <a:extLst>
              <a:ext uri="{FF2B5EF4-FFF2-40B4-BE49-F238E27FC236}">
                <a16:creationId xmlns:a16="http://schemas.microsoft.com/office/drawing/2014/main" id="{2E6149ED-C9D1-674F-881C-762FB0F5BF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6644" y="5158572"/>
            <a:ext cx="393004" cy="274796"/>
          </a:xfrm>
          <a:prstGeom prst="rect">
            <a:avLst/>
          </a:prstGeom>
        </p:spPr>
      </p:pic>
      <p:pic>
        <p:nvPicPr>
          <p:cNvPr id="28" name="Picture 27" descr="A picture containing text, tableware, dishware&#10;&#10;Description automatically generated">
            <a:extLst>
              <a:ext uri="{FF2B5EF4-FFF2-40B4-BE49-F238E27FC236}">
                <a16:creationId xmlns:a16="http://schemas.microsoft.com/office/drawing/2014/main" id="{635FBDAE-051E-9B45-B1EF-4770B638BE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6154" y="4684979"/>
            <a:ext cx="353984" cy="211800"/>
          </a:xfrm>
          <a:prstGeom prst="rect">
            <a:avLst/>
          </a:prstGeom>
        </p:spPr>
      </p:pic>
      <p:pic>
        <p:nvPicPr>
          <p:cNvPr id="30" name="Picture 29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680174D1-1DED-3242-832C-821E2C86E3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5588" y="907894"/>
            <a:ext cx="278792" cy="278792"/>
          </a:xfrm>
          <a:prstGeom prst="rect">
            <a:avLst/>
          </a:prstGeom>
        </p:spPr>
      </p:pic>
      <p:pic>
        <p:nvPicPr>
          <p:cNvPr id="32" name="Picture 31" descr="Logo, icon&#10;&#10;Description automatically generated">
            <a:extLst>
              <a:ext uri="{FF2B5EF4-FFF2-40B4-BE49-F238E27FC236}">
                <a16:creationId xmlns:a16="http://schemas.microsoft.com/office/drawing/2014/main" id="{FCF71D3C-0F9C-4D46-8AFF-39160D2867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0988" y="332727"/>
            <a:ext cx="297771" cy="297771"/>
          </a:xfrm>
          <a:prstGeom prst="rect">
            <a:avLst/>
          </a:prstGeom>
        </p:spPr>
      </p:pic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4CEB830F-FD71-3F43-AB60-1757892B8905}"/>
              </a:ext>
            </a:extLst>
          </p:cNvPr>
          <p:cNvSpPr txBox="1">
            <a:spLocks/>
          </p:cNvSpPr>
          <p:nvPr/>
        </p:nvSpPr>
        <p:spPr>
          <a:xfrm>
            <a:off x="691079" y="1232336"/>
            <a:ext cx="4364071" cy="16410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Fast, cheap, and convenient</a:t>
            </a:r>
          </a:p>
          <a:p>
            <a:r>
              <a:rPr lang="en-US" dirty="0"/>
              <a:t>$2B in 2020 to $6B in 2025</a:t>
            </a:r>
          </a:p>
          <a:p>
            <a:r>
              <a:rPr lang="en-US" dirty="0"/>
              <a:t>Can be Cloud, Dedicated Servers, or On-Premises</a:t>
            </a:r>
          </a:p>
        </p:txBody>
      </p:sp>
      <p:pic>
        <p:nvPicPr>
          <p:cNvPr id="40" name="Picture 3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09E6072-465A-824E-BDA3-7EC96CDBA9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34696" y="1493854"/>
            <a:ext cx="450046" cy="450046"/>
          </a:xfrm>
          <a:prstGeom prst="rect">
            <a:avLst/>
          </a:prstGeom>
        </p:spPr>
      </p:pic>
      <p:pic>
        <p:nvPicPr>
          <p:cNvPr id="44" name="Picture 4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887EBA5-DB2D-1B44-BD26-B1153C8C15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3225" y="2947757"/>
            <a:ext cx="4192415" cy="369864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3FF0A73-8FD4-F643-A376-4B08868CC03A}"/>
              </a:ext>
            </a:extLst>
          </p:cNvPr>
          <p:cNvSpPr txBox="1"/>
          <p:nvPr/>
        </p:nvSpPr>
        <p:spPr>
          <a:xfrm>
            <a:off x="2798786" y="3228944"/>
            <a:ext cx="762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Infrastructure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2686821-502D-2E45-A58B-2A18293ACA57}"/>
              </a:ext>
            </a:extLst>
          </p:cNvPr>
          <p:cNvSpPr txBox="1"/>
          <p:nvPr/>
        </p:nvSpPr>
        <p:spPr>
          <a:xfrm>
            <a:off x="3451400" y="3228944"/>
            <a:ext cx="609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Platform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2155580-5948-FE42-A0E0-46FF87E98913}"/>
              </a:ext>
            </a:extLst>
          </p:cNvPr>
          <p:cNvSpPr txBox="1"/>
          <p:nvPr/>
        </p:nvSpPr>
        <p:spPr>
          <a:xfrm>
            <a:off x="4124177" y="3228944"/>
            <a:ext cx="60205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Backend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ECF5B5D-6744-1641-9E10-E9E697BF082D}"/>
              </a:ext>
            </a:extLst>
          </p:cNvPr>
          <p:cNvSpPr txBox="1"/>
          <p:nvPr/>
        </p:nvSpPr>
        <p:spPr>
          <a:xfrm>
            <a:off x="735105" y="841490"/>
            <a:ext cx="4385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(Mobile) Backend as a Service — many support Web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778B956-CABB-B04F-B40B-7E21DC2117EB}"/>
              </a:ext>
            </a:extLst>
          </p:cNvPr>
          <p:cNvCxnSpPr/>
          <p:nvPr/>
        </p:nvCxnSpPr>
        <p:spPr>
          <a:xfrm>
            <a:off x="6096000" y="972295"/>
            <a:ext cx="5814996" cy="0"/>
          </a:xfrm>
          <a:prstGeom prst="line">
            <a:avLst/>
          </a:prstGeom>
          <a:ln w="28575">
            <a:solidFill>
              <a:srgbClr val="E8661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3846FD7-F168-6347-AD2D-7C49703B903A}"/>
              </a:ext>
            </a:extLst>
          </p:cNvPr>
          <p:cNvCxnSpPr>
            <a:cxnSpLocks/>
          </p:cNvCxnSpPr>
          <p:nvPr/>
        </p:nvCxnSpPr>
        <p:spPr>
          <a:xfrm>
            <a:off x="6096000" y="527417"/>
            <a:ext cx="0" cy="444878"/>
          </a:xfrm>
          <a:prstGeom prst="line">
            <a:avLst/>
          </a:prstGeom>
          <a:ln w="28575">
            <a:solidFill>
              <a:srgbClr val="E866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E5025C8-8E09-3244-8E11-F59D411CED71}"/>
              </a:ext>
            </a:extLst>
          </p:cNvPr>
          <p:cNvCxnSpPr/>
          <p:nvPr/>
        </p:nvCxnSpPr>
        <p:spPr>
          <a:xfrm flipH="1">
            <a:off x="6096000" y="527417"/>
            <a:ext cx="5814996" cy="0"/>
          </a:xfrm>
          <a:prstGeom prst="line">
            <a:avLst/>
          </a:prstGeom>
          <a:ln w="28575">
            <a:solidFill>
              <a:srgbClr val="E866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AF007C8-C1C0-7E42-8650-647E3FC78DA4}"/>
              </a:ext>
            </a:extLst>
          </p:cNvPr>
          <p:cNvCxnSpPr>
            <a:cxnSpLocks/>
          </p:cNvCxnSpPr>
          <p:nvPr/>
        </p:nvCxnSpPr>
        <p:spPr>
          <a:xfrm>
            <a:off x="11910996" y="527417"/>
            <a:ext cx="0" cy="444878"/>
          </a:xfrm>
          <a:prstGeom prst="line">
            <a:avLst/>
          </a:prstGeom>
          <a:ln w="28575">
            <a:solidFill>
              <a:srgbClr val="E866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691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CF5E8ED8-99F2-BF47-9C7E-BAC466074D5E}"/>
              </a:ext>
            </a:extLst>
          </p:cNvPr>
          <p:cNvSpPr/>
          <p:nvPr/>
        </p:nvSpPr>
        <p:spPr>
          <a:xfrm>
            <a:off x="6387921" y="462747"/>
            <a:ext cx="3683358" cy="2292059"/>
          </a:xfrm>
          <a:prstGeom prst="rect">
            <a:avLst/>
          </a:prstGeom>
          <a:solidFill>
            <a:srgbClr val="E6C129"/>
          </a:solidFill>
          <a:ln>
            <a:solidFill>
              <a:srgbClr val="E6C1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6169C9-2CB2-CA4C-9F71-BE86F3603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232201"/>
            <a:ext cx="10325000" cy="932569"/>
          </a:xfrm>
        </p:spPr>
        <p:txBody>
          <a:bodyPr anchor="t"/>
          <a:lstStyle/>
          <a:p>
            <a:r>
              <a:rPr lang="en-US" dirty="0"/>
              <a:t>Google Firebase</a:t>
            </a:r>
          </a:p>
        </p:txBody>
      </p:sp>
      <p:pic>
        <p:nvPicPr>
          <p:cNvPr id="11" name="Content Placeholder 10" descr="Graphical user interface&#10;&#10;Description automatically generated">
            <a:extLst>
              <a:ext uri="{FF2B5EF4-FFF2-40B4-BE49-F238E27FC236}">
                <a16:creationId xmlns:a16="http://schemas.microsoft.com/office/drawing/2014/main" id="{498A4C75-DFB9-7942-A10F-A9A6FAF8A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500" y="2979732"/>
            <a:ext cx="8861962" cy="3646065"/>
          </a:xfr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3ED7B26-2A30-2842-9B31-C8E428F5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588" y="558152"/>
            <a:ext cx="3423845" cy="20670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8C85BAD-964C-CD44-9A1A-F51CA71CD537}"/>
              </a:ext>
            </a:extLst>
          </p:cNvPr>
          <p:cNvSpPr/>
          <p:nvPr/>
        </p:nvSpPr>
        <p:spPr>
          <a:xfrm>
            <a:off x="10792497" y="0"/>
            <a:ext cx="1399504" cy="6858000"/>
          </a:xfrm>
          <a:prstGeom prst="rect">
            <a:avLst/>
          </a:prstGeom>
          <a:solidFill>
            <a:srgbClr val="E6C129"/>
          </a:solidFill>
          <a:ln>
            <a:solidFill>
              <a:srgbClr val="E6C1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B4738E37-3022-5748-86A7-5BAC7D0B2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1158" y="61947"/>
            <a:ext cx="1061606" cy="1707416"/>
          </a:xfrm>
          <a:prstGeom prst="rect">
            <a:avLst/>
          </a:prstGeom>
        </p:spPr>
      </p:pic>
      <p:pic>
        <p:nvPicPr>
          <p:cNvPr id="20" name="Picture 19" descr="Logo&#10;&#10;Description automatically generated with medium confidence">
            <a:extLst>
              <a:ext uri="{FF2B5EF4-FFF2-40B4-BE49-F238E27FC236}">
                <a16:creationId xmlns:a16="http://schemas.microsoft.com/office/drawing/2014/main" id="{CB9719E0-BEEA-2340-9F0D-176997F0C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0118" y="1769363"/>
            <a:ext cx="1061605" cy="1512102"/>
          </a:xfrm>
          <a:prstGeom prst="rect">
            <a:avLst/>
          </a:prstGeom>
        </p:spPr>
      </p:pic>
      <p:pic>
        <p:nvPicPr>
          <p:cNvPr id="22" name="Picture 21" descr="Logo, company name&#10;&#10;Description automatically generated">
            <a:extLst>
              <a:ext uri="{FF2B5EF4-FFF2-40B4-BE49-F238E27FC236}">
                <a16:creationId xmlns:a16="http://schemas.microsoft.com/office/drawing/2014/main" id="{67D50965-2B1F-A043-9E7A-F3C2E2E92C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0118" y="3281465"/>
            <a:ext cx="1061591" cy="1805172"/>
          </a:xfrm>
          <a:prstGeom prst="rect">
            <a:avLst/>
          </a:prstGeom>
        </p:spPr>
      </p:pic>
      <p:pic>
        <p:nvPicPr>
          <p:cNvPr id="24" name="Picture 23" descr="Text&#10;&#10;Description automatically generated with low confidence">
            <a:extLst>
              <a:ext uri="{FF2B5EF4-FFF2-40B4-BE49-F238E27FC236}">
                <a16:creationId xmlns:a16="http://schemas.microsoft.com/office/drawing/2014/main" id="{A39B5ADB-A8EF-C441-992B-28E6F88551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70118" y="5042246"/>
            <a:ext cx="1061591" cy="1714537"/>
          </a:xfrm>
          <a:prstGeom prst="rect">
            <a:avLst/>
          </a:prstGeom>
        </p:spPr>
      </p:pic>
      <p:sp>
        <p:nvSpPr>
          <p:cNvPr id="38" name="Frame 37">
            <a:extLst>
              <a:ext uri="{FF2B5EF4-FFF2-40B4-BE49-F238E27FC236}">
                <a16:creationId xmlns:a16="http://schemas.microsoft.com/office/drawing/2014/main" id="{8328CC33-F45C-404B-8C61-736A15B2B8D6}"/>
              </a:ext>
            </a:extLst>
          </p:cNvPr>
          <p:cNvSpPr/>
          <p:nvPr/>
        </p:nvSpPr>
        <p:spPr>
          <a:xfrm>
            <a:off x="650104" y="4278395"/>
            <a:ext cx="1300766" cy="572059"/>
          </a:xfrm>
          <a:prstGeom prst="frame">
            <a:avLst>
              <a:gd name="adj1" fmla="val 4563"/>
            </a:avLst>
          </a:prstGeom>
          <a:solidFill>
            <a:srgbClr val="E86611"/>
          </a:solidFill>
          <a:ln w="3175">
            <a:solidFill>
              <a:srgbClr val="E866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Frame 38">
            <a:extLst>
              <a:ext uri="{FF2B5EF4-FFF2-40B4-BE49-F238E27FC236}">
                <a16:creationId xmlns:a16="http://schemas.microsoft.com/office/drawing/2014/main" id="{C968F0B9-3F2A-E846-8682-E1EE06139D89}"/>
              </a:ext>
            </a:extLst>
          </p:cNvPr>
          <p:cNvSpPr/>
          <p:nvPr/>
        </p:nvSpPr>
        <p:spPr>
          <a:xfrm>
            <a:off x="650104" y="5993339"/>
            <a:ext cx="1300766" cy="572059"/>
          </a:xfrm>
          <a:prstGeom prst="frame">
            <a:avLst>
              <a:gd name="adj1" fmla="val 4563"/>
            </a:avLst>
          </a:prstGeom>
          <a:solidFill>
            <a:srgbClr val="E86611"/>
          </a:solidFill>
          <a:ln>
            <a:solidFill>
              <a:srgbClr val="E866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ame 39">
            <a:extLst>
              <a:ext uri="{FF2B5EF4-FFF2-40B4-BE49-F238E27FC236}">
                <a16:creationId xmlns:a16="http://schemas.microsoft.com/office/drawing/2014/main" id="{F6BA5D83-3A31-6D44-8C84-22EED56F8650}"/>
              </a:ext>
            </a:extLst>
          </p:cNvPr>
          <p:cNvSpPr/>
          <p:nvPr/>
        </p:nvSpPr>
        <p:spPr>
          <a:xfrm>
            <a:off x="1950870" y="5421280"/>
            <a:ext cx="1300766" cy="572059"/>
          </a:xfrm>
          <a:prstGeom prst="frame">
            <a:avLst>
              <a:gd name="adj1" fmla="val 4563"/>
            </a:avLst>
          </a:prstGeom>
          <a:solidFill>
            <a:srgbClr val="E86611"/>
          </a:solidFill>
          <a:ln w="3175">
            <a:solidFill>
              <a:srgbClr val="E866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71924541-1E0F-EA46-856F-8A430019939F}"/>
              </a:ext>
            </a:extLst>
          </p:cNvPr>
          <p:cNvSpPr txBox="1">
            <a:spLocks/>
          </p:cNvSpPr>
          <p:nvPr/>
        </p:nvSpPr>
        <p:spPr>
          <a:xfrm>
            <a:off x="691079" y="1243969"/>
            <a:ext cx="5404921" cy="16410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Backed by Google Cloud Platform (GCP)</a:t>
            </a:r>
          </a:p>
          <a:p>
            <a:r>
              <a:rPr lang="en-US" dirty="0"/>
              <a:t>Supports iOS, Android, Web, Unity, and C++</a:t>
            </a:r>
          </a:p>
          <a:p>
            <a:r>
              <a:rPr lang="en-US" dirty="0"/>
              <a:t>Integrates with </a:t>
            </a:r>
            <a:r>
              <a:rPr lang="en-US" dirty="0" err="1"/>
              <a:t>BigQuery</a:t>
            </a:r>
            <a:r>
              <a:rPr lang="en-US" dirty="0"/>
              <a:t>, </a:t>
            </a:r>
            <a:r>
              <a:rPr lang="en-US" dirty="0" err="1"/>
              <a:t>GAds</a:t>
            </a:r>
            <a:r>
              <a:rPr lang="en-US" dirty="0"/>
              <a:t>, </a:t>
            </a:r>
            <a:r>
              <a:rPr lang="en-US" dirty="0" err="1"/>
              <a:t>GAnalytics</a:t>
            </a:r>
            <a:endParaRPr lang="en-US" dirty="0"/>
          </a:p>
          <a:p>
            <a:r>
              <a:rPr lang="en-US" dirty="0"/>
              <a:t>Free Spark plan, Pay-as-You-Go Blaze plan</a:t>
            </a:r>
          </a:p>
        </p:txBody>
      </p:sp>
      <p:pic>
        <p:nvPicPr>
          <p:cNvPr id="42" name="Picture 41" descr="A picture containing text, tableware, dishware, plate&#10;&#10;Description automatically generated">
            <a:extLst>
              <a:ext uri="{FF2B5EF4-FFF2-40B4-BE49-F238E27FC236}">
                <a16:creationId xmlns:a16="http://schemas.microsoft.com/office/drawing/2014/main" id="{EF4D0B62-BAC5-324F-8E8D-FF18936B51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061" y="4143764"/>
            <a:ext cx="653390" cy="211483"/>
          </a:xfrm>
          <a:prstGeom prst="rect">
            <a:avLst/>
          </a:prstGeom>
        </p:spPr>
      </p:pic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83CEB14B-F0EB-A64A-9976-F434E51CB6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43234" y="2369714"/>
            <a:ext cx="902617" cy="22565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3324F94-81F9-3F48-9478-D951E9ED5D97}"/>
              </a:ext>
            </a:extLst>
          </p:cNvPr>
          <p:cNvSpPr txBox="1"/>
          <p:nvPr/>
        </p:nvSpPr>
        <p:spPr>
          <a:xfrm>
            <a:off x="735106" y="841490"/>
            <a:ext cx="251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Founded ‘11 — Acquired ‘14</a:t>
            </a:r>
          </a:p>
        </p:txBody>
      </p:sp>
      <p:sp>
        <p:nvSpPr>
          <p:cNvPr id="48" name="Frame 47">
            <a:extLst>
              <a:ext uri="{FF2B5EF4-FFF2-40B4-BE49-F238E27FC236}">
                <a16:creationId xmlns:a16="http://schemas.microsoft.com/office/drawing/2014/main" id="{166C16B6-9095-1741-9940-8D6283DB6D40}"/>
              </a:ext>
            </a:extLst>
          </p:cNvPr>
          <p:cNvSpPr/>
          <p:nvPr/>
        </p:nvSpPr>
        <p:spPr>
          <a:xfrm>
            <a:off x="7782929" y="5429649"/>
            <a:ext cx="1300766" cy="572059"/>
          </a:xfrm>
          <a:prstGeom prst="frame">
            <a:avLst>
              <a:gd name="adj1" fmla="val 4563"/>
            </a:avLst>
          </a:prstGeom>
          <a:solidFill>
            <a:srgbClr val="E86611"/>
          </a:solidFill>
          <a:ln w="3175">
            <a:solidFill>
              <a:srgbClr val="E866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Frame 49">
            <a:extLst>
              <a:ext uri="{FF2B5EF4-FFF2-40B4-BE49-F238E27FC236}">
                <a16:creationId xmlns:a16="http://schemas.microsoft.com/office/drawing/2014/main" id="{9091EA8E-D951-654F-8A35-A7934FD5C58B}"/>
              </a:ext>
            </a:extLst>
          </p:cNvPr>
          <p:cNvSpPr/>
          <p:nvPr/>
        </p:nvSpPr>
        <p:spPr>
          <a:xfrm>
            <a:off x="648288" y="5424977"/>
            <a:ext cx="1300766" cy="572059"/>
          </a:xfrm>
          <a:prstGeom prst="frame">
            <a:avLst>
              <a:gd name="adj1" fmla="val 4563"/>
            </a:avLst>
          </a:prstGeom>
          <a:solidFill>
            <a:srgbClr val="E6C129"/>
          </a:solidFill>
          <a:ln>
            <a:solidFill>
              <a:srgbClr val="E6C1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9" name="Picture 48" descr="A picture containing text, tableware, dishware, plate&#10;&#10;Description automatically generated">
            <a:extLst>
              <a:ext uri="{FF2B5EF4-FFF2-40B4-BE49-F238E27FC236}">
                <a16:creationId xmlns:a16="http://schemas.microsoft.com/office/drawing/2014/main" id="{F67E9D60-882F-EE4C-8C9F-28AB49D30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2637" y="5315534"/>
            <a:ext cx="637535" cy="206352"/>
          </a:xfrm>
          <a:prstGeom prst="rect">
            <a:avLst/>
          </a:prstGeom>
        </p:spPr>
      </p:pic>
      <p:pic>
        <p:nvPicPr>
          <p:cNvPr id="51" name="Picture 50" descr="A picture containing text, tableware, dishware, plate&#10;&#10;Description automatically generated">
            <a:extLst>
              <a:ext uri="{FF2B5EF4-FFF2-40B4-BE49-F238E27FC236}">
                <a16:creationId xmlns:a16="http://schemas.microsoft.com/office/drawing/2014/main" id="{FEB842B5-1A08-AD47-8444-8D53F468A5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245" y="5294577"/>
            <a:ext cx="637536" cy="206352"/>
          </a:xfrm>
          <a:prstGeom prst="rect">
            <a:avLst/>
          </a:prstGeom>
        </p:spPr>
      </p:pic>
      <p:pic>
        <p:nvPicPr>
          <p:cNvPr id="43" name="Picture 42" descr="A picture containing text, tableware, dishware, plate&#10;&#10;Description automatically generated">
            <a:extLst>
              <a:ext uri="{FF2B5EF4-FFF2-40B4-BE49-F238E27FC236}">
                <a16:creationId xmlns:a16="http://schemas.microsoft.com/office/drawing/2014/main" id="{74FCAB52-97D3-FC4C-95F8-C8D9C1842A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061" y="5840729"/>
            <a:ext cx="637536" cy="206352"/>
          </a:xfrm>
          <a:prstGeom prst="rect">
            <a:avLst/>
          </a:prstGeom>
        </p:spPr>
      </p:pic>
      <p:pic>
        <p:nvPicPr>
          <p:cNvPr id="44" name="Picture 43" descr="A picture containing text, tableware, dishware, plate&#10;&#10;Description automatically generated">
            <a:extLst>
              <a:ext uri="{FF2B5EF4-FFF2-40B4-BE49-F238E27FC236}">
                <a16:creationId xmlns:a16="http://schemas.microsoft.com/office/drawing/2014/main" id="{FBF12756-8456-544A-B66C-7AEA183A45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0578" y="5307165"/>
            <a:ext cx="637535" cy="20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014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0E446045-3307-D542-95FE-4E443FA9499A}"/>
              </a:ext>
            </a:extLst>
          </p:cNvPr>
          <p:cNvSpPr/>
          <p:nvPr/>
        </p:nvSpPr>
        <p:spPr>
          <a:xfrm>
            <a:off x="3427413" y="2234125"/>
            <a:ext cx="4360570" cy="511782"/>
          </a:xfrm>
          <a:prstGeom prst="rect">
            <a:avLst/>
          </a:prstGeom>
          <a:solidFill>
            <a:srgbClr val="E6C129"/>
          </a:solidFill>
          <a:ln>
            <a:solidFill>
              <a:srgbClr val="E6C1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6ED9FB-2B03-B246-B488-35F77EA8870C}"/>
              </a:ext>
            </a:extLst>
          </p:cNvPr>
          <p:cNvSpPr/>
          <p:nvPr/>
        </p:nvSpPr>
        <p:spPr>
          <a:xfrm>
            <a:off x="5981132" y="1025142"/>
            <a:ext cx="6007863" cy="2292059"/>
          </a:xfrm>
          <a:prstGeom prst="rect">
            <a:avLst/>
          </a:prstGeom>
          <a:solidFill>
            <a:srgbClr val="E6C129"/>
          </a:solidFill>
          <a:ln>
            <a:solidFill>
              <a:srgbClr val="E6C1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Content Placeholder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D3A52937-CAB3-6F40-972D-FFCFE3E75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504592"/>
            <a:ext cx="12192000" cy="135340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BC5577-3923-4B49-9270-93EECCF2B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231820"/>
            <a:ext cx="10325000" cy="871280"/>
          </a:xfrm>
        </p:spPr>
        <p:txBody>
          <a:bodyPr anchor="t">
            <a:normAutofit/>
          </a:bodyPr>
          <a:lstStyle/>
          <a:p>
            <a:r>
              <a:rPr lang="en-US" dirty="0" err="1"/>
              <a:t>FireData</a:t>
            </a:r>
            <a:r>
              <a:rPr lang="en-US" dirty="0"/>
              <a:t> — Authentication (CLI)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E60FC4-6077-6348-B560-8A2ED1AA9F3B}"/>
              </a:ext>
            </a:extLst>
          </p:cNvPr>
          <p:cNvSpPr txBox="1"/>
          <p:nvPr/>
        </p:nvSpPr>
        <p:spPr>
          <a:xfrm>
            <a:off x="735105" y="841490"/>
            <a:ext cx="4360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by </a:t>
            </a:r>
            <a:r>
              <a:rPr lang="en-US" sz="1400" b="1" dirty="0"/>
              <a:t>Robin </a:t>
            </a:r>
            <a:r>
              <a:rPr lang="en-US" sz="1400" b="1" dirty="0" err="1"/>
              <a:t>Kohze</a:t>
            </a:r>
            <a:r>
              <a:rPr lang="en-US" sz="1400" b="1" dirty="0"/>
              <a:t> — Anonymous — Google — Email</a:t>
            </a:r>
          </a:p>
        </p:txBody>
      </p:sp>
      <p:pic>
        <p:nvPicPr>
          <p:cNvPr id="12" name="Picture 1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CE0BD28-6D48-A14A-935C-578ADB724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887" y="1116623"/>
            <a:ext cx="5806226" cy="2109099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900F7EF-1306-1446-A097-9E5FF54F8DC2}"/>
              </a:ext>
            </a:extLst>
          </p:cNvPr>
          <p:cNvSpPr txBox="1">
            <a:spLocks/>
          </p:cNvSpPr>
          <p:nvPr/>
        </p:nvSpPr>
        <p:spPr>
          <a:xfrm>
            <a:off x="691079" y="1243968"/>
            <a:ext cx="5404921" cy="4029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Activate providers</a:t>
            </a:r>
          </a:p>
          <a:p>
            <a:r>
              <a:rPr lang="en-US" dirty="0"/>
              <a:t>Project Settings &gt; General &gt; Web API Key</a:t>
            </a:r>
          </a:p>
          <a:p>
            <a:r>
              <a:rPr lang="en-US" dirty="0"/>
              <a:t>Call login (API key)</a:t>
            </a:r>
          </a:p>
          <a:p>
            <a:pPr lvl="1"/>
            <a:r>
              <a:rPr lang="en-US" dirty="0" err="1"/>
              <a:t>anonymous_login</a:t>
            </a:r>
            <a:endParaRPr lang="en-US" dirty="0"/>
          </a:p>
          <a:p>
            <a:pPr lvl="1"/>
            <a:r>
              <a:rPr lang="en-US" dirty="0" err="1"/>
              <a:t>google_login</a:t>
            </a:r>
            <a:r>
              <a:rPr lang="en-US" dirty="0"/>
              <a:t> (requires GCP client id &amp; secret)</a:t>
            </a:r>
          </a:p>
          <a:p>
            <a:pPr lvl="1"/>
            <a:r>
              <a:rPr lang="en-US" dirty="0" err="1"/>
              <a:t>createUser</a:t>
            </a:r>
            <a:r>
              <a:rPr lang="en-US" dirty="0"/>
              <a:t> (email)</a:t>
            </a:r>
          </a:p>
          <a:p>
            <a:pPr lvl="1"/>
            <a:r>
              <a:rPr lang="en-US" dirty="0" err="1"/>
              <a:t>o_auth_login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auth</a:t>
            </a:r>
          </a:p>
          <a:p>
            <a:pPr lvl="1"/>
            <a:r>
              <a:rPr lang="en-US" dirty="0" err="1"/>
              <a:t>resetPassword</a:t>
            </a:r>
            <a:endParaRPr lang="en-US" dirty="0"/>
          </a:p>
          <a:p>
            <a:pPr lvl="1"/>
            <a:endParaRPr lang="en-US" dirty="0"/>
          </a:p>
          <a:p>
            <a:pPr marL="228600" lvl="1" indent="0">
              <a:buNone/>
            </a:pPr>
            <a:endParaRPr lang="en-US" dirty="0"/>
          </a:p>
        </p:txBody>
      </p:sp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658B1F03-AE08-B044-BB6D-D32976974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413" y="1223167"/>
            <a:ext cx="2193730" cy="386021"/>
          </a:xfrm>
          <a:prstGeom prst="rect">
            <a:avLst/>
          </a:prstGeom>
        </p:spPr>
      </p:pic>
      <p:sp>
        <p:nvSpPr>
          <p:cNvPr id="20" name="Frame 19">
            <a:extLst>
              <a:ext uri="{FF2B5EF4-FFF2-40B4-BE49-F238E27FC236}">
                <a16:creationId xmlns:a16="http://schemas.microsoft.com/office/drawing/2014/main" id="{C8E23C9E-BA90-AB40-A980-18E592653AB5}"/>
              </a:ext>
            </a:extLst>
          </p:cNvPr>
          <p:cNvSpPr/>
          <p:nvPr/>
        </p:nvSpPr>
        <p:spPr>
          <a:xfrm>
            <a:off x="6224226" y="2656275"/>
            <a:ext cx="1011351" cy="344000"/>
          </a:xfrm>
          <a:prstGeom prst="frame">
            <a:avLst>
              <a:gd name="adj1" fmla="val 4563"/>
            </a:avLst>
          </a:prstGeom>
          <a:solidFill>
            <a:srgbClr val="E86611"/>
          </a:solidFill>
          <a:ln>
            <a:solidFill>
              <a:srgbClr val="E866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7DDD85CB-81DF-794B-8147-2B1DA1127142}"/>
              </a:ext>
            </a:extLst>
          </p:cNvPr>
          <p:cNvSpPr/>
          <p:nvPr/>
        </p:nvSpPr>
        <p:spPr>
          <a:xfrm>
            <a:off x="7473837" y="1896422"/>
            <a:ext cx="1030309" cy="318250"/>
          </a:xfrm>
          <a:prstGeom prst="frame">
            <a:avLst>
              <a:gd name="adj1" fmla="val 4563"/>
            </a:avLst>
          </a:prstGeom>
          <a:solidFill>
            <a:srgbClr val="E86611"/>
          </a:solidFill>
          <a:ln>
            <a:solidFill>
              <a:srgbClr val="E866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6" name="Picture 25" descr="Logo&#10;&#10;Description automatically generated with low confidence">
            <a:extLst>
              <a:ext uri="{FF2B5EF4-FFF2-40B4-BE49-F238E27FC236}">
                <a16:creationId xmlns:a16="http://schemas.microsoft.com/office/drawing/2014/main" id="{1CE0F0C3-542F-114C-B264-DB73EE8915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7413" y="3379066"/>
            <a:ext cx="1912792" cy="41751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152FA00-E543-894C-9757-D67E8128EB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2776" y="3835492"/>
            <a:ext cx="8328145" cy="479529"/>
          </a:xfrm>
          <a:prstGeom prst="rect">
            <a:avLst/>
          </a:prstGeom>
        </p:spPr>
      </p:pic>
      <p:sp>
        <p:nvSpPr>
          <p:cNvPr id="33" name="Frame 32">
            <a:extLst>
              <a:ext uri="{FF2B5EF4-FFF2-40B4-BE49-F238E27FC236}">
                <a16:creationId xmlns:a16="http://schemas.microsoft.com/office/drawing/2014/main" id="{A2E71B95-DACC-F64E-B986-366D6A0AD13E}"/>
              </a:ext>
            </a:extLst>
          </p:cNvPr>
          <p:cNvSpPr/>
          <p:nvPr/>
        </p:nvSpPr>
        <p:spPr>
          <a:xfrm>
            <a:off x="6224226" y="1905635"/>
            <a:ext cx="1030309" cy="344000"/>
          </a:xfrm>
          <a:prstGeom prst="frame">
            <a:avLst>
              <a:gd name="adj1" fmla="val 4563"/>
            </a:avLst>
          </a:prstGeom>
          <a:solidFill>
            <a:srgbClr val="E86611"/>
          </a:solidFill>
          <a:ln>
            <a:solidFill>
              <a:srgbClr val="E866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1" name="Picture 40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9B7CC016-4FD7-DB48-9F3F-573DAF2F92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4386" y="2764520"/>
            <a:ext cx="3162903" cy="883245"/>
          </a:xfrm>
          <a:prstGeom prst="rect">
            <a:avLst/>
          </a:prstGeom>
        </p:spPr>
      </p:pic>
      <p:pic>
        <p:nvPicPr>
          <p:cNvPr id="43" name="Picture 42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D8019EE2-1A2A-0C4C-AFC1-39F1F679EC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2241" y="2324764"/>
            <a:ext cx="2478764" cy="33050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49B93F5-D3BB-C047-9BDD-4F7DC53489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5411" y="4267335"/>
            <a:ext cx="8340362" cy="50398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54FC449-EA45-1C40-B0D4-0A3E849901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2071" y="4779370"/>
            <a:ext cx="8325673" cy="494097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5D548D5-E330-B347-BF4A-B1B8C81F63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81972" y="507836"/>
            <a:ext cx="993865" cy="31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675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80D7E02E-BDD5-7548-92F6-6D6300D1D8D6}"/>
              </a:ext>
            </a:extLst>
          </p:cNvPr>
          <p:cNvSpPr/>
          <p:nvPr/>
        </p:nvSpPr>
        <p:spPr>
          <a:xfrm>
            <a:off x="7950211" y="2992700"/>
            <a:ext cx="4034224" cy="411156"/>
          </a:xfrm>
          <a:prstGeom prst="rect">
            <a:avLst/>
          </a:prstGeom>
          <a:solidFill>
            <a:srgbClr val="E6C129"/>
          </a:solidFill>
          <a:ln>
            <a:solidFill>
              <a:srgbClr val="E6C1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AF8DBF3-C8FE-C647-B1B0-F11F61ECD128}"/>
              </a:ext>
            </a:extLst>
          </p:cNvPr>
          <p:cNvSpPr/>
          <p:nvPr/>
        </p:nvSpPr>
        <p:spPr>
          <a:xfrm>
            <a:off x="7950211" y="3686272"/>
            <a:ext cx="4034224" cy="411156"/>
          </a:xfrm>
          <a:prstGeom prst="rect">
            <a:avLst/>
          </a:prstGeom>
          <a:solidFill>
            <a:srgbClr val="E6C129"/>
          </a:solidFill>
          <a:ln>
            <a:solidFill>
              <a:srgbClr val="E6C1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158C7AF-0CA4-FC4A-BDA4-271B6ED1FDEF}"/>
              </a:ext>
            </a:extLst>
          </p:cNvPr>
          <p:cNvSpPr/>
          <p:nvPr/>
        </p:nvSpPr>
        <p:spPr>
          <a:xfrm>
            <a:off x="7950211" y="2270148"/>
            <a:ext cx="4034224" cy="411156"/>
          </a:xfrm>
          <a:prstGeom prst="rect">
            <a:avLst/>
          </a:prstGeom>
          <a:solidFill>
            <a:srgbClr val="E6C129"/>
          </a:solidFill>
          <a:ln>
            <a:solidFill>
              <a:srgbClr val="E6C1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045E2DA-5D15-D24C-83F4-1CBB91ECE474}"/>
              </a:ext>
            </a:extLst>
          </p:cNvPr>
          <p:cNvSpPr/>
          <p:nvPr/>
        </p:nvSpPr>
        <p:spPr>
          <a:xfrm>
            <a:off x="7878483" y="1630715"/>
            <a:ext cx="4105951" cy="411156"/>
          </a:xfrm>
          <a:prstGeom prst="rect">
            <a:avLst/>
          </a:prstGeom>
          <a:solidFill>
            <a:srgbClr val="E6C129"/>
          </a:solidFill>
          <a:ln>
            <a:solidFill>
              <a:srgbClr val="E6C1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66679BB-CCD3-734C-92CC-581B91F460D4}"/>
              </a:ext>
            </a:extLst>
          </p:cNvPr>
          <p:cNvSpPr/>
          <p:nvPr/>
        </p:nvSpPr>
        <p:spPr>
          <a:xfrm>
            <a:off x="7878485" y="1219825"/>
            <a:ext cx="4105950" cy="411156"/>
          </a:xfrm>
          <a:prstGeom prst="rect">
            <a:avLst/>
          </a:prstGeom>
          <a:solidFill>
            <a:srgbClr val="E6C129"/>
          </a:solidFill>
          <a:ln>
            <a:solidFill>
              <a:srgbClr val="E6C1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6ED9FB-2B03-B246-B488-35F77EA8870C}"/>
              </a:ext>
            </a:extLst>
          </p:cNvPr>
          <p:cNvSpPr/>
          <p:nvPr/>
        </p:nvSpPr>
        <p:spPr>
          <a:xfrm>
            <a:off x="1542585" y="4995107"/>
            <a:ext cx="4185396" cy="1631073"/>
          </a:xfrm>
          <a:prstGeom prst="rect">
            <a:avLst/>
          </a:prstGeom>
          <a:solidFill>
            <a:srgbClr val="E6C129"/>
          </a:solidFill>
          <a:ln>
            <a:solidFill>
              <a:srgbClr val="E6C1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C5577-3923-4B49-9270-93EECCF2B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231820"/>
            <a:ext cx="10325000" cy="871280"/>
          </a:xfrm>
        </p:spPr>
        <p:txBody>
          <a:bodyPr anchor="t">
            <a:normAutofit/>
          </a:bodyPr>
          <a:lstStyle/>
          <a:p>
            <a:r>
              <a:rPr lang="en-US" dirty="0"/>
              <a:t>Firebase — Authentication (Shiny)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E60FC4-6077-6348-B560-8A2ED1AA9F3B}"/>
              </a:ext>
            </a:extLst>
          </p:cNvPr>
          <p:cNvSpPr txBox="1"/>
          <p:nvPr/>
        </p:nvSpPr>
        <p:spPr>
          <a:xfrm>
            <a:off x="735105" y="841490"/>
            <a:ext cx="3211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FireData</a:t>
            </a:r>
            <a:r>
              <a:rPr lang="en-US" sz="1400" b="1" dirty="0"/>
              <a:t> — Firebase </a:t>
            </a:r>
            <a:r>
              <a:rPr lang="en-US" sz="1400" dirty="0"/>
              <a:t>by</a:t>
            </a:r>
            <a:r>
              <a:rPr lang="en-US" sz="1400" b="1" dirty="0"/>
              <a:t> John </a:t>
            </a:r>
            <a:r>
              <a:rPr lang="en-US" sz="1400" b="1" dirty="0" err="1"/>
              <a:t>Ceone</a:t>
            </a:r>
            <a:endParaRPr lang="en-US" sz="1400" b="1" dirty="0"/>
          </a:p>
        </p:txBody>
      </p:sp>
      <p:pic>
        <p:nvPicPr>
          <p:cNvPr id="12" name="Picture 1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CE0BD28-6D48-A14A-935C-578ADB724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406" y="5086589"/>
            <a:ext cx="3982691" cy="1446704"/>
          </a:xfrm>
          <a:prstGeom prst="rect">
            <a:avLst/>
          </a:prstGeom>
        </p:spPr>
      </p:pic>
      <p:sp>
        <p:nvSpPr>
          <p:cNvPr id="20" name="Frame 19">
            <a:extLst>
              <a:ext uri="{FF2B5EF4-FFF2-40B4-BE49-F238E27FC236}">
                <a16:creationId xmlns:a16="http://schemas.microsoft.com/office/drawing/2014/main" id="{C8E23C9E-BA90-AB40-A980-18E592653AB5}"/>
              </a:ext>
            </a:extLst>
          </p:cNvPr>
          <p:cNvSpPr/>
          <p:nvPr/>
        </p:nvSpPr>
        <p:spPr>
          <a:xfrm>
            <a:off x="1761553" y="5614030"/>
            <a:ext cx="687144" cy="258371"/>
          </a:xfrm>
          <a:prstGeom prst="frame">
            <a:avLst>
              <a:gd name="adj1" fmla="val 4563"/>
            </a:avLst>
          </a:prstGeom>
          <a:solidFill>
            <a:srgbClr val="E86611"/>
          </a:solidFill>
          <a:ln>
            <a:solidFill>
              <a:srgbClr val="E866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23C473-EDF2-454B-87A9-3110D8DA26DD}"/>
              </a:ext>
            </a:extLst>
          </p:cNvPr>
          <p:cNvSpPr/>
          <p:nvPr/>
        </p:nvSpPr>
        <p:spPr>
          <a:xfrm>
            <a:off x="6464021" y="5004909"/>
            <a:ext cx="4185396" cy="1631073"/>
          </a:xfrm>
          <a:prstGeom prst="rect">
            <a:avLst/>
          </a:prstGeom>
          <a:solidFill>
            <a:srgbClr val="E6C129"/>
          </a:solidFill>
          <a:ln>
            <a:solidFill>
              <a:srgbClr val="E6C1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AC8D816-351E-8B45-9A25-D14B404C7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842" y="5096391"/>
            <a:ext cx="3982691" cy="1446704"/>
          </a:xfrm>
          <a:prstGeom prst="rect">
            <a:avLst/>
          </a:prstGeom>
        </p:spPr>
      </p:pic>
      <p:sp>
        <p:nvSpPr>
          <p:cNvPr id="22" name="Frame 21">
            <a:extLst>
              <a:ext uri="{FF2B5EF4-FFF2-40B4-BE49-F238E27FC236}">
                <a16:creationId xmlns:a16="http://schemas.microsoft.com/office/drawing/2014/main" id="{B5A49536-AD84-A441-9BEA-66632CDB1687}"/>
              </a:ext>
            </a:extLst>
          </p:cNvPr>
          <p:cNvSpPr/>
          <p:nvPr/>
        </p:nvSpPr>
        <p:spPr>
          <a:xfrm>
            <a:off x="1761553" y="6141471"/>
            <a:ext cx="687144" cy="258371"/>
          </a:xfrm>
          <a:prstGeom prst="frame">
            <a:avLst>
              <a:gd name="adj1" fmla="val 4563"/>
            </a:avLst>
          </a:prstGeom>
          <a:solidFill>
            <a:srgbClr val="E86611"/>
          </a:solidFill>
          <a:ln>
            <a:solidFill>
              <a:srgbClr val="E866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BBD21C43-F7F0-5C4D-981B-2A4E34849874}"/>
              </a:ext>
            </a:extLst>
          </p:cNvPr>
          <p:cNvSpPr/>
          <p:nvPr/>
        </p:nvSpPr>
        <p:spPr>
          <a:xfrm>
            <a:off x="2635472" y="5614030"/>
            <a:ext cx="687144" cy="258371"/>
          </a:xfrm>
          <a:prstGeom prst="frame">
            <a:avLst>
              <a:gd name="adj1" fmla="val 4563"/>
            </a:avLst>
          </a:prstGeom>
          <a:solidFill>
            <a:srgbClr val="E86611"/>
          </a:solidFill>
          <a:ln>
            <a:solidFill>
              <a:srgbClr val="E866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A5AABBD-D61B-CC45-AF3B-ED6734DBF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585" y="2233567"/>
            <a:ext cx="4142188" cy="1631073"/>
          </a:xfrm>
          <a:prstGeom prst="rect">
            <a:avLst/>
          </a:prstGeom>
        </p:spPr>
      </p:pic>
      <p:sp>
        <p:nvSpPr>
          <p:cNvPr id="27" name="Frame 26">
            <a:extLst>
              <a:ext uri="{FF2B5EF4-FFF2-40B4-BE49-F238E27FC236}">
                <a16:creationId xmlns:a16="http://schemas.microsoft.com/office/drawing/2014/main" id="{2D2E3292-8F51-C84D-A71D-F968234218C1}"/>
              </a:ext>
            </a:extLst>
          </p:cNvPr>
          <p:cNvSpPr/>
          <p:nvPr/>
        </p:nvSpPr>
        <p:spPr>
          <a:xfrm>
            <a:off x="6664717" y="5614030"/>
            <a:ext cx="687144" cy="258371"/>
          </a:xfrm>
          <a:prstGeom prst="frame">
            <a:avLst>
              <a:gd name="adj1" fmla="val 4563"/>
            </a:avLst>
          </a:prstGeom>
          <a:solidFill>
            <a:srgbClr val="E86611"/>
          </a:solidFill>
          <a:ln>
            <a:solidFill>
              <a:srgbClr val="E866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Frame 27">
            <a:extLst>
              <a:ext uri="{FF2B5EF4-FFF2-40B4-BE49-F238E27FC236}">
                <a16:creationId xmlns:a16="http://schemas.microsoft.com/office/drawing/2014/main" id="{98DE8C4A-C64B-F54B-BF2F-23F6AECD37DA}"/>
              </a:ext>
            </a:extLst>
          </p:cNvPr>
          <p:cNvSpPr/>
          <p:nvPr/>
        </p:nvSpPr>
        <p:spPr>
          <a:xfrm>
            <a:off x="6664717" y="5883100"/>
            <a:ext cx="687144" cy="258371"/>
          </a:xfrm>
          <a:prstGeom prst="frame">
            <a:avLst>
              <a:gd name="adj1" fmla="val 4563"/>
            </a:avLst>
          </a:prstGeom>
          <a:solidFill>
            <a:srgbClr val="E86611"/>
          </a:solidFill>
          <a:ln>
            <a:solidFill>
              <a:srgbClr val="E866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Frame 30">
            <a:extLst>
              <a:ext uri="{FF2B5EF4-FFF2-40B4-BE49-F238E27FC236}">
                <a16:creationId xmlns:a16="http://schemas.microsoft.com/office/drawing/2014/main" id="{6CA4BAAC-3558-8B44-BE9C-1F37A2872708}"/>
              </a:ext>
            </a:extLst>
          </p:cNvPr>
          <p:cNvSpPr/>
          <p:nvPr/>
        </p:nvSpPr>
        <p:spPr>
          <a:xfrm>
            <a:off x="7546079" y="5625753"/>
            <a:ext cx="687144" cy="258371"/>
          </a:xfrm>
          <a:prstGeom prst="frame">
            <a:avLst>
              <a:gd name="adj1" fmla="val 4563"/>
            </a:avLst>
          </a:prstGeom>
          <a:solidFill>
            <a:srgbClr val="E86611"/>
          </a:solidFill>
          <a:ln>
            <a:solidFill>
              <a:srgbClr val="E866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Frame 31">
            <a:extLst>
              <a:ext uri="{FF2B5EF4-FFF2-40B4-BE49-F238E27FC236}">
                <a16:creationId xmlns:a16="http://schemas.microsoft.com/office/drawing/2014/main" id="{BB2F84E6-15B1-DC4E-B7CA-D725BCEB1B38}"/>
              </a:ext>
            </a:extLst>
          </p:cNvPr>
          <p:cNvSpPr/>
          <p:nvPr/>
        </p:nvSpPr>
        <p:spPr>
          <a:xfrm>
            <a:off x="7539973" y="5883099"/>
            <a:ext cx="687144" cy="258371"/>
          </a:xfrm>
          <a:prstGeom prst="frame">
            <a:avLst>
              <a:gd name="adj1" fmla="val 4563"/>
            </a:avLst>
          </a:prstGeom>
          <a:solidFill>
            <a:srgbClr val="E86611"/>
          </a:solidFill>
          <a:ln>
            <a:solidFill>
              <a:srgbClr val="E866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Frame 32">
            <a:extLst>
              <a:ext uri="{FF2B5EF4-FFF2-40B4-BE49-F238E27FC236}">
                <a16:creationId xmlns:a16="http://schemas.microsoft.com/office/drawing/2014/main" id="{0ADB7D06-9CA4-0943-BA06-337EA4E11A80}"/>
              </a:ext>
            </a:extLst>
          </p:cNvPr>
          <p:cNvSpPr/>
          <p:nvPr/>
        </p:nvSpPr>
        <p:spPr>
          <a:xfrm>
            <a:off x="7534912" y="6123830"/>
            <a:ext cx="687144" cy="258371"/>
          </a:xfrm>
          <a:prstGeom prst="frame">
            <a:avLst>
              <a:gd name="adj1" fmla="val 4563"/>
            </a:avLst>
          </a:prstGeom>
          <a:solidFill>
            <a:srgbClr val="E86611"/>
          </a:solidFill>
          <a:ln>
            <a:solidFill>
              <a:srgbClr val="E866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Frame 33">
            <a:extLst>
              <a:ext uri="{FF2B5EF4-FFF2-40B4-BE49-F238E27FC236}">
                <a16:creationId xmlns:a16="http://schemas.microsoft.com/office/drawing/2014/main" id="{6EAEFD96-C737-8546-84C6-EC73F22D67B3}"/>
              </a:ext>
            </a:extLst>
          </p:cNvPr>
          <p:cNvSpPr/>
          <p:nvPr/>
        </p:nvSpPr>
        <p:spPr>
          <a:xfrm>
            <a:off x="8259876" y="5615573"/>
            <a:ext cx="687144" cy="258371"/>
          </a:xfrm>
          <a:prstGeom prst="frame">
            <a:avLst>
              <a:gd name="adj1" fmla="val 4563"/>
            </a:avLst>
          </a:prstGeom>
          <a:solidFill>
            <a:srgbClr val="E86611"/>
          </a:solidFill>
          <a:ln>
            <a:solidFill>
              <a:srgbClr val="E866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ame 34">
            <a:extLst>
              <a:ext uri="{FF2B5EF4-FFF2-40B4-BE49-F238E27FC236}">
                <a16:creationId xmlns:a16="http://schemas.microsoft.com/office/drawing/2014/main" id="{C8C36973-8BDB-4247-AD67-67B44075D913}"/>
              </a:ext>
            </a:extLst>
          </p:cNvPr>
          <p:cNvSpPr/>
          <p:nvPr/>
        </p:nvSpPr>
        <p:spPr>
          <a:xfrm>
            <a:off x="8259876" y="5873298"/>
            <a:ext cx="687144" cy="258371"/>
          </a:xfrm>
          <a:prstGeom prst="frame">
            <a:avLst>
              <a:gd name="adj1" fmla="val 4563"/>
            </a:avLst>
          </a:prstGeom>
          <a:solidFill>
            <a:srgbClr val="E86611"/>
          </a:solidFill>
          <a:ln>
            <a:solidFill>
              <a:srgbClr val="E866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Frame 35">
            <a:extLst>
              <a:ext uri="{FF2B5EF4-FFF2-40B4-BE49-F238E27FC236}">
                <a16:creationId xmlns:a16="http://schemas.microsoft.com/office/drawing/2014/main" id="{21150C85-2896-5443-8BB6-85BD5DEB3BBA}"/>
              </a:ext>
            </a:extLst>
          </p:cNvPr>
          <p:cNvSpPr/>
          <p:nvPr/>
        </p:nvSpPr>
        <p:spPr>
          <a:xfrm>
            <a:off x="9710227" y="5872401"/>
            <a:ext cx="687144" cy="258371"/>
          </a:xfrm>
          <a:prstGeom prst="frame">
            <a:avLst>
              <a:gd name="adj1" fmla="val 4563"/>
            </a:avLst>
          </a:prstGeom>
          <a:solidFill>
            <a:srgbClr val="E86611"/>
          </a:solidFill>
          <a:ln>
            <a:solidFill>
              <a:srgbClr val="E866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A3C307F-7E0B-4D4F-A451-CEF0DABB3198}"/>
              </a:ext>
            </a:extLst>
          </p:cNvPr>
          <p:cNvSpPr txBox="1">
            <a:spLocks/>
          </p:cNvSpPr>
          <p:nvPr/>
        </p:nvSpPr>
        <p:spPr>
          <a:xfrm>
            <a:off x="2322324" y="4421924"/>
            <a:ext cx="2582710" cy="618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shiny_auth_server</a:t>
            </a:r>
            <a:endParaRPr 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930982EB-8357-BA4B-8FDD-D609D4256A9B}"/>
              </a:ext>
            </a:extLst>
          </p:cNvPr>
          <p:cNvSpPr txBox="1">
            <a:spLocks/>
          </p:cNvSpPr>
          <p:nvPr/>
        </p:nvSpPr>
        <p:spPr>
          <a:xfrm>
            <a:off x="8364484" y="4421924"/>
            <a:ext cx="3378629" cy="618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FirebaseUI$set_providers</a:t>
            </a:r>
            <a:endParaRPr lang="en-US" dirty="0"/>
          </a:p>
        </p:txBody>
      </p:sp>
      <p:sp>
        <p:nvSpPr>
          <p:cNvPr id="39" name="Frame 38">
            <a:extLst>
              <a:ext uri="{FF2B5EF4-FFF2-40B4-BE49-F238E27FC236}">
                <a16:creationId xmlns:a16="http://schemas.microsoft.com/office/drawing/2014/main" id="{EB1F69AB-A978-E340-90FA-FF4514571D1E}"/>
              </a:ext>
            </a:extLst>
          </p:cNvPr>
          <p:cNvSpPr/>
          <p:nvPr/>
        </p:nvSpPr>
        <p:spPr>
          <a:xfrm>
            <a:off x="8994641" y="5873298"/>
            <a:ext cx="687144" cy="258371"/>
          </a:xfrm>
          <a:prstGeom prst="frame">
            <a:avLst>
              <a:gd name="adj1" fmla="val 4563"/>
            </a:avLst>
          </a:prstGeom>
          <a:solidFill>
            <a:srgbClr val="E86611"/>
          </a:solidFill>
          <a:ln>
            <a:solidFill>
              <a:srgbClr val="E866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E22F5DF-794B-704D-9F6C-B853E4820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4352" y="1663287"/>
            <a:ext cx="5117702" cy="31125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4C2394B-4B8B-CB41-BF16-8844C89BD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1975" y="3039776"/>
            <a:ext cx="5150079" cy="29977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270E805-A9C7-F74B-BB1E-F94F9AB903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6801975" y="1267720"/>
            <a:ext cx="5150079" cy="30366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643D2E3-BDBA-9846-814B-100107D750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9595" y="2319147"/>
            <a:ext cx="5182459" cy="31315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C050F57-AF61-9845-ACC6-F21A08BD4E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1971" y="3738296"/>
            <a:ext cx="5150079" cy="305638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D1DFECF-9C86-5D4B-B544-63AEF942AC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1208029"/>
            <a:ext cx="2090050" cy="3580237"/>
          </a:xfrm>
          <a:prstGeom prst="rect">
            <a:avLst/>
          </a:prstGeom>
        </p:spPr>
      </p:pic>
      <p:pic>
        <p:nvPicPr>
          <p:cNvPr id="54" name="Picture 53" descr="A picture containing text, tableware, dishware, plate&#10;&#10;Description automatically generated">
            <a:extLst>
              <a:ext uri="{FF2B5EF4-FFF2-40B4-BE49-F238E27FC236}">
                <a16:creationId xmlns:a16="http://schemas.microsoft.com/office/drawing/2014/main" id="{D07D11C7-24E0-7A49-95E4-4745CA1C34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4629" y="1571380"/>
            <a:ext cx="1365601" cy="442006"/>
          </a:xfrm>
          <a:prstGeom prst="rect">
            <a:avLst/>
          </a:prstGeom>
        </p:spPr>
      </p:pic>
      <p:pic>
        <p:nvPicPr>
          <p:cNvPr id="56" name="Picture 55" descr="Graphical user interface&#10;&#10;Description automatically generated">
            <a:extLst>
              <a:ext uri="{FF2B5EF4-FFF2-40B4-BE49-F238E27FC236}">
                <a16:creationId xmlns:a16="http://schemas.microsoft.com/office/drawing/2014/main" id="{F1599AD3-A752-5E4A-BF2A-902644A231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60259" y="1305972"/>
            <a:ext cx="846276" cy="972822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FD0E0F91-AC82-4644-A069-3003B4A85DAC}"/>
              </a:ext>
            </a:extLst>
          </p:cNvPr>
          <p:cNvSpPr/>
          <p:nvPr/>
        </p:nvSpPr>
        <p:spPr>
          <a:xfrm>
            <a:off x="4905034" y="2468479"/>
            <a:ext cx="1453334" cy="1736802"/>
          </a:xfrm>
          <a:prstGeom prst="rect">
            <a:avLst/>
          </a:prstGeom>
          <a:solidFill>
            <a:srgbClr val="E6C129"/>
          </a:solidFill>
          <a:ln>
            <a:solidFill>
              <a:srgbClr val="E6C1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0" name="Picture 59" descr="Table&#10;&#10;Description automatically generated with medium confidence">
            <a:extLst>
              <a:ext uri="{FF2B5EF4-FFF2-40B4-BE49-F238E27FC236}">
                <a16:creationId xmlns:a16="http://schemas.microsoft.com/office/drawing/2014/main" id="{A1E25857-B5FC-2645-BF03-AEE7D7D715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97007" y="2579797"/>
            <a:ext cx="1260179" cy="1544527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EB23EBC-D1B6-714C-9333-35F60FEAA2B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10227" y="489359"/>
            <a:ext cx="993865" cy="34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61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ABF8903-A487-F743-981D-4AEB9A626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223" y="5110562"/>
            <a:ext cx="4397786" cy="11250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BC5577-3923-4B49-9270-93EECCF2B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231820"/>
            <a:ext cx="10325000" cy="871280"/>
          </a:xfrm>
        </p:spPr>
        <p:txBody>
          <a:bodyPr anchor="t">
            <a:normAutofit/>
          </a:bodyPr>
          <a:lstStyle/>
          <a:p>
            <a:r>
              <a:rPr lang="en-US" dirty="0"/>
              <a:t>It’s ok to be selective!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74643BAA-BBAA-EB49-95D7-060F2860538C}"/>
              </a:ext>
            </a:extLst>
          </p:cNvPr>
          <p:cNvSpPr txBox="1">
            <a:spLocks/>
          </p:cNvSpPr>
          <p:nvPr/>
        </p:nvSpPr>
        <p:spPr>
          <a:xfrm>
            <a:off x="691078" y="1243967"/>
            <a:ext cx="11099869" cy="834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Looks easy, but each requires registering an app and comes with their own client id &amp; secret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5B26DAC-76C8-CB4A-97A6-035F8E3E2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87" y="4043020"/>
            <a:ext cx="3302000" cy="2501900"/>
          </a:xfrm>
          <a:prstGeom prst="rect">
            <a:avLst/>
          </a:prstGeom>
        </p:spPr>
      </p:pic>
      <p:pic>
        <p:nvPicPr>
          <p:cNvPr id="8" name="Picture 7" descr="Icon&#10;&#10;Description automatically generated with low confidence">
            <a:extLst>
              <a:ext uri="{FF2B5EF4-FFF2-40B4-BE49-F238E27FC236}">
                <a16:creationId xmlns:a16="http://schemas.microsoft.com/office/drawing/2014/main" id="{962ABA2D-B300-A14F-83C1-51F234D76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4094" y="4805984"/>
            <a:ext cx="1943100" cy="989881"/>
          </a:xfrm>
          <a:prstGeom prst="rect">
            <a:avLst/>
          </a:prstGeom>
        </p:spPr>
      </p:pic>
      <p:pic>
        <p:nvPicPr>
          <p:cNvPr id="14" name="Picture 13" descr="Logo&#10;&#10;Description automatically generated with low confidence">
            <a:extLst>
              <a:ext uri="{FF2B5EF4-FFF2-40B4-BE49-F238E27FC236}">
                <a16:creationId xmlns:a16="http://schemas.microsoft.com/office/drawing/2014/main" id="{429A613E-4CB3-A64A-BA33-7567D9CABE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6598" y="1842635"/>
            <a:ext cx="1739900" cy="596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4B3D59-E3AA-1142-AFE8-B872472A286F}"/>
              </a:ext>
            </a:extLst>
          </p:cNvPr>
          <p:cNvSpPr txBox="1"/>
          <p:nvPr/>
        </p:nvSpPr>
        <p:spPr>
          <a:xfrm>
            <a:off x="5596504" y="2228301"/>
            <a:ext cx="998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($100/year)</a:t>
            </a:r>
          </a:p>
        </p:txBody>
      </p:sp>
      <p:pic>
        <p:nvPicPr>
          <p:cNvPr id="19" name="Picture 1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259BD36-86C6-AE4F-A2F1-F44813D81E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1012" y="4716408"/>
            <a:ext cx="1820958" cy="561604"/>
          </a:xfrm>
          <a:prstGeom prst="rect">
            <a:avLst/>
          </a:prstGeom>
        </p:spPr>
      </p:pic>
      <p:pic>
        <p:nvPicPr>
          <p:cNvPr id="29" name="Picture 28" descr="A picture containing text&#10;&#10;Description automatically generated">
            <a:extLst>
              <a:ext uri="{FF2B5EF4-FFF2-40B4-BE49-F238E27FC236}">
                <a16:creationId xmlns:a16="http://schemas.microsoft.com/office/drawing/2014/main" id="{0CE01061-D1BC-6A49-9ED8-38D2ECB82E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7166" y="4325852"/>
            <a:ext cx="3069459" cy="561604"/>
          </a:xfrm>
          <a:prstGeom prst="rect">
            <a:avLst/>
          </a:prstGeom>
        </p:spPr>
      </p:pic>
      <p:pic>
        <p:nvPicPr>
          <p:cNvPr id="43" name="Picture 42" descr="Logo&#10;&#10;Description automatically generated with medium confidence">
            <a:extLst>
              <a:ext uri="{FF2B5EF4-FFF2-40B4-BE49-F238E27FC236}">
                <a16:creationId xmlns:a16="http://schemas.microsoft.com/office/drawing/2014/main" id="{A89BA7B2-5C67-CD41-B784-E0E09AF4DF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9085" y="1847480"/>
            <a:ext cx="4152900" cy="660400"/>
          </a:xfrm>
          <a:prstGeom prst="rect">
            <a:avLst/>
          </a:prstGeom>
        </p:spPr>
      </p:pic>
      <p:pic>
        <p:nvPicPr>
          <p:cNvPr id="57" name="Picture 5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2D18905-7358-F746-B2D7-FA4A92DCEC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8666" y="1972353"/>
            <a:ext cx="2781300" cy="1130300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2300C187-26AA-5B4C-8C63-CDE26E90DB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6881" y="2868515"/>
            <a:ext cx="2184400" cy="850900"/>
          </a:xfrm>
          <a:prstGeom prst="rect">
            <a:avLst/>
          </a:prstGeom>
        </p:spPr>
      </p:pic>
      <p:pic>
        <p:nvPicPr>
          <p:cNvPr id="59" name="Picture 5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381C6F2-56D5-9B46-B334-A88A9BEC09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15570" y="2402565"/>
            <a:ext cx="2449549" cy="1466609"/>
          </a:xfrm>
          <a:prstGeom prst="rect">
            <a:avLst/>
          </a:prstGeom>
        </p:spPr>
      </p:pic>
      <p:pic>
        <p:nvPicPr>
          <p:cNvPr id="23" name="Picture 2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EBE3B1D-F43B-9F40-97D7-B34FF596705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40345" y="4910124"/>
            <a:ext cx="1943100" cy="1587500"/>
          </a:xfrm>
          <a:prstGeom prst="rect">
            <a:avLst/>
          </a:prstGeom>
        </p:spPr>
      </p:pic>
      <p:pic>
        <p:nvPicPr>
          <p:cNvPr id="61" name="Picture 60" descr="Icon&#10;&#10;Description automatically generated">
            <a:extLst>
              <a:ext uri="{FF2B5EF4-FFF2-40B4-BE49-F238E27FC236}">
                <a16:creationId xmlns:a16="http://schemas.microsoft.com/office/drawing/2014/main" id="{DE240A0C-123F-DC44-BD6A-2D12B639B9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75501" y="2848871"/>
            <a:ext cx="1640997" cy="164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34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F0E4472-8FA9-FD49-AFFE-6A773E28519F}"/>
              </a:ext>
            </a:extLst>
          </p:cNvPr>
          <p:cNvSpPr/>
          <p:nvPr/>
        </p:nvSpPr>
        <p:spPr>
          <a:xfrm>
            <a:off x="4809024" y="1729608"/>
            <a:ext cx="3804776" cy="1343206"/>
          </a:xfrm>
          <a:prstGeom prst="rect">
            <a:avLst/>
          </a:prstGeom>
          <a:solidFill>
            <a:srgbClr val="E6C129"/>
          </a:solidFill>
          <a:ln>
            <a:solidFill>
              <a:srgbClr val="E6C1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EF72A2-2D57-1940-BD48-2AE3656867DB}"/>
              </a:ext>
            </a:extLst>
          </p:cNvPr>
          <p:cNvSpPr/>
          <p:nvPr/>
        </p:nvSpPr>
        <p:spPr>
          <a:xfrm>
            <a:off x="8816196" y="531043"/>
            <a:ext cx="2863970" cy="4748323"/>
          </a:xfrm>
          <a:prstGeom prst="rect">
            <a:avLst/>
          </a:prstGeom>
          <a:solidFill>
            <a:srgbClr val="E6C129"/>
          </a:solidFill>
          <a:ln>
            <a:solidFill>
              <a:srgbClr val="E6C1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C5577-3923-4B49-9270-93EECCF2B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231820"/>
            <a:ext cx="10325000" cy="871280"/>
          </a:xfrm>
        </p:spPr>
        <p:txBody>
          <a:bodyPr anchor="t">
            <a:normAutofit/>
          </a:bodyPr>
          <a:lstStyle/>
          <a:p>
            <a:r>
              <a:rPr lang="en-US" dirty="0" err="1"/>
              <a:t>FireData</a:t>
            </a:r>
            <a:r>
              <a:rPr lang="en-US" dirty="0"/>
              <a:t> — Realtime Database</a:t>
            </a:r>
          </a:p>
        </p:txBody>
      </p:sp>
      <p:pic>
        <p:nvPicPr>
          <p:cNvPr id="7" name="Content Placeholder 6" descr="Background pattern&#10;&#10;Description automatically generated">
            <a:extLst>
              <a:ext uri="{FF2B5EF4-FFF2-40B4-BE49-F238E27FC236}">
                <a16:creationId xmlns:a16="http://schemas.microsoft.com/office/drawing/2014/main" id="{8E28CA03-C9C8-344C-948B-3A02973DAD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504590"/>
            <a:ext cx="12192000" cy="135340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E60FC4-6077-6348-B560-8A2ED1AA9F3B}"/>
              </a:ext>
            </a:extLst>
          </p:cNvPr>
          <p:cNvSpPr txBox="1"/>
          <p:nvPr/>
        </p:nvSpPr>
        <p:spPr>
          <a:xfrm>
            <a:off x="735105" y="841490"/>
            <a:ext cx="3175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Create — Read — Update — Delete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FB7A2A4-0213-C54A-9F00-9858E0593EB0}"/>
              </a:ext>
            </a:extLst>
          </p:cNvPr>
          <p:cNvSpPr txBox="1">
            <a:spLocks/>
          </p:cNvSpPr>
          <p:nvPr/>
        </p:nvSpPr>
        <p:spPr>
          <a:xfrm>
            <a:off x="691078" y="1243967"/>
            <a:ext cx="7853315" cy="426062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Document database (NoSQL) with flexible security rules</a:t>
            </a:r>
          </a:p>
          <a:p>
            <a:r>
              <a:rPr lang="en-US" dirty="0"/>
              <a:t>Color coded updates in </a:t>
            </a:r>
            <a:r>
              <a:rPr lang="en-US" dirty="0" err="1"/>
              <a:t>realtime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Green – Create</a:t>
            </a:r>
          </a:p>
          <a:p>
            <a:pPr lvl="1"/>
            <a:r>
              <a:rPr lang="en-US" dirty="0"/>
              <a:t>Yellow – Update</a:t>
            </a:r>
          </a:p>
          <a:p>
            <a:pPr lvl="1"/>
            <a:r>
              <a:rPr lang="en-US" dirty="0"/>
              <a:t>Red - Delete</a:t>
            </a:r>
          </a:p>
          <a:p>
            <a:r>
              <a:rPr lang="en-US" dirty="0"/>
              <a:t>C - upload - Creates node with new random id sub; returns path</a:t>
            </a:r>
          </a:p>
          <a:p>
            <a:r>
              <a:rPr lang="en-US" dirty="0"/>
              <a:t>R - download – Reads node; returns JSON (</a:t>
            </a:r>
            <a:r>
              <a:rPr lang="en-US" dirty="0" err="1"/>
              <a:t>jsonlite</a:t>
            </a:r>
            <a:r>
              <a:rPr lang="en-US" dirty="0"/>
              <a:t>)</a:t>
            </a:r>
          </a:p>
          <a:p>
            <a:r>
              <a:rPr lang="en-US" dirty="0"/>
              <a:t>U – put/patch</a:t>
            </a:r>
          </a:p>
          <a:p>
            <a:r>
              <a:rPr lang="en-US" dirty="0"/>
              <a:t>D – delete</a:t>
            </a:r>
          </a:p>
          <a:p>
            <a:r>
              <a:rPr lang="en-US" dirty="0"/>
              <a:t>Free 1 GB, 1 GB dl/month</a:t>
            </a:r>
          </a:p>
          <a:p>
            <a:endParaRPr lang="en-US" dirty="0"/>
          </a:p>
        </p:txBody>
      </p:sp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FCC99CA6-419A-B14C-AEE1-B97F48600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366" y="667460"/>
            <a:ext cx="2604013" cy="4442604"/>
          </a:xfrm>
          <a:prstGeom prst="rect">
            <a:avLst/>
          </a:prstGeom>
        </p:spPr>
      </p:pic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9928616-581E-7541-885B-65180DF68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102" y="3604461"/>
            <a:ext cx="1740197" cy="661562"/>
          </a:xfrm>
          <a:prstGeom prst="rect">
            <a:avLst/>
          </a:prstGeom>
        </p:spPr>
      </p:pic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F5DBD9-0332-3D43-B20A-9548745DA1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2890" y="4336457"/>
            <a:ext cx="2688930" cy="661562"/>
          </a:xfrm>
          <a:prstGeom prst="rect">
            <a:avLst/>
          </a:prstGeom>
        </p:spPr>
      </p:pic>
      <p:pic>
        <p:nvPicPr>
          <p:cNvPr id="19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6F356DDD-29BF-514B-9658-3E644ACDFE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5661" y="1826818"/>
            <a:ext cx="3599147" cy="112586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BF17831-5A35-FF4C-BA42-B677D783C5CB}"/>
              </a:ext>
            </a:extLst>
          </p:cNvPr>
          <p:cNvSpPr txBox="1"/>
          <p:nvPr/>
        </p:nvSpPr>
        <p:spPr>
          <a:xfrm>
            <a:off x="6030960" y="1889491"/>
            <a:ext cx="2102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Auth disabled, else token </a:t>
            </a:r>
            <a:r>
              <a:rPr lang="en-US" sz="1000" dirty="0" err="1"/>
              <a:t>arg</a:t>
            </a:r>
            <a:r>
              <a:rPr lang="en-US" sz="1000" dirty="0"/>
              <a:t> req</a:t>
            </a:r>
          </a:p>
        </p:txBody>
      </p:sp>
    </p:spTree>
    <p:extLst>
      <p:ext uri="{BB962C8B-B14F-4D97-AF65-F5344CB8AC3E}">
        <p14:creationId xmlns:p14="http://schemas.microsoft.com/office/powerpoint/2010/main" val="3164994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A0730D5D-5721-4243-A628-C2580092C902}"/>
              </a:ext>
            </a:extLst>
          </p:cNvPr>
          <p:cNvSpPr/>
          <p:nvPr/>
        </p:nvSpPr>
        <p:spPr>
          <a:xfrm>
            <a:off x="1621738" y="4055601"/>
            <a:ext cx="8198490" cy="1192260"/>
          </a:xfrm>
          <a:prstGeom prst="rect">
            <a:avLst/>
          </a:prstGeom>
          <a:solidFill>
            <a:srgbClr val="E6C129"/>
          </a:solidFill>
          <a:ln>
            <a:solidFill>
              <a:srgbClr val="E6C1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C5577-3923-4B49-9270-93EECCF2B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231820"/>
            <a:ext cx="10325000" cy="871280"/>
          </a:xfrm>
        </p:spPr>
        <p:txBody>
          <a:bodyPr anchor="t">
            <a:normAutofit/>
          </a:bodyPr>
          <a:lstStyle/>
          <a:p>
            <a:r>
              <a:rPr lang="en-US" dirty="0" err="1"/>
              <a:t>FireData</a:t>
            </a:r>
            <a:r>
              <a:rPr lang="en-US" dirty="0"/>
              <a:t> — Cloud Storage</a:t>
            </a:r>
          </a:p>
        </p:txBody>
      </p:sp>
      <p:pic>
        <p:nvPicPr>
          <p:cNvPr id="6" name="Content Placeholder 5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2F7724B3-6AE0-9445-9CFD-467B40A0B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504590"/>
            <a:ext cx="12192000" cy="1353410"/>
          </a:xfr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AA13728-3D85-2547-8F01-CA53AE274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609" y="4127369"/>
            <a:ext cx="8050435" cy="1017007"/>
          </a:xfrm>
          <a:prstGeom prst="rect">
            <a:avLst/>
          </a:prstGeom>
        </p:spPr>
      </p:pic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B5ECDA87-1031-EB41-9300-93EC3FA986C2}"/>
              </a:ext>
            </a:extLst>
          </p:cNvPr>
          <p:cNvSpPr txBox="1">
            <a:spLocks/>
          </p:cNvSpPr>
          <p:nvPr/>
        </p:nvSpPr>
        <p:spPr>
          <a:xfrm>
            <a:off x="691079" y="1232336"/>
            <a:ext cx="11188030" cy="2831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Less feature rich than AWS S3 buckets, but integrates with authentication</a:t>
            </a:r>
          </a:p>
          <a:p>
            <a:r>
              <a:rPr lang="en-US" dirty="0"/>
              <a:t>Requires Google auth, localhost redirect won’t work – </a:t>
            </a:r>
            <a:r>
              <a:rPr lang="en-US" dirty="0" err="1"/>
              <a:t>google_devstorage_read_only</a:t>
            </a:r>
            <a:r>
              <a:rPr lang="en-US" dirty="0"/>
              <a:t>/write</a:t>
            </a:r>
          </a:p>
          <a:p>
            <a:r>
              <a:rPr lang="en-US" dirty="0"/>
              <a:t>C – </a:t>
            </a:r>
            <a:r>
              <a:rPr lang="en-US" dirty="0" err="1"/>
              <a:t>upload_storage</a:t>
            </a:r>
            <a:r>
              <a:rPr lang="en-US" dirty="0"/>
              <a:t>, </a:t>
            </a:r>
            <a:r>
              <a:rPr lang="en-US" dirty="0" err="1"/>
              <a:t>upload_folder</a:t>
            </a:r>
            <a:r>
              <a:rPr lang="en-US" dirty="0"/>
              <a:t>, </a:t>
            </a:r>
            <a:r>
              <a:rPr lang="en-US" dirty="0" err="1"/>
              <a:t>deploy_rmarkdown</a:t>
            </a:r>
            <a:endParaRPr lang="en-US" dirty="0"/>
          </a:p>
          <a:p>
            <a:r>
              <a:rPr lang="en-US" dirty="0"/>
              <a:t>R – </a:t>
            </a:r>
            <a:r>
              <a:rPr lang="en-US" dirty="0" err="1"/>
              <a:t>get_storage</a:t>
            </a:r>
            <a:r>
              <a:rPr lang="en-US" dirty="0"/>
              <a:t>, </a:t>
            </a:r>
            <a:r>
              <a:rPr lang="en-US" dirty="0" err="1"/>
              <a:t>list_storage</a:t>
            </a:r>
            <a:endParaRPr lang="en-US" dirty="0"/>
          </a:p>
          <a:p>
            <a:r>
              <a:rPr lang="en-US" dirty="0"/>
              <a:t>D – </a:t>
            </a:r>
            <a:r>
              <a:rPr lang="en-US" dirty="0" err="1"/>
              <a:t>delete_storage</a:t>
            </a:r>
            <a:endParaRPr lang="en-US" dirty="0"/>
          </a:p>
          <a:p>
            <a:r>
              <a:rPr lang="en-US" dirty="0"/>
              <a:t>Free 5 GB, 1 GB dl/day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71E158-C7A9-CD4F-A539-20825A732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399" y="3357798"/>
            <a:ext cx="6015830" cy="729192"/>
          </a:xfrm>
          <a:prstGeom prst="rect">
            <a:avLst/>
          </a:prstGeom>
        </p:spPr>
      </p:pic>
      <p:pic>
        <p:nvPicPr>
          <p:cNvPr id="45" name="Picture 4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FDD7ACE-A68D-0747-BE85-03A4AD17FC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4271" y="2202949"/>
            <a:ext cx="1696611" cy="3044912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E3E2FEC3-4811-E048-B172-E02DFB00F5D3}"/>
              </a:ext>
            </a:extLst>
          </p:cNvPr>
          <p:cNvSpPr txBox="1"/>
          <p:nvPr/>
        </p:nvSpPr>
        <p:spPr>
          <a:xfrm>
            <a:off x="735105" y="841490"/>
            <a:ext cx="3175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Create — Read — Delete</a:t>
            </a:r>
          </a:p>
        </p:txBody>
      </p:sp>
    </p:spTree>
    <p:extLst>
      <p:ext uri="{BB962C8B-B14F-4D97-AF65-F5344CB8AC3E}">
        <p14:creationId xmlns:p14="http://schemas.microsoft.com/office/powerpoint/2010/main" val="3223021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C5577-3923-4B49-9270-93EECCF2B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231820"/>
            <a:ext cx="10325000" cy="871280"/>
          </a:xfrm>
        </p:spPr>
        <p:txBody>
          <a:bodyPr anchor="t">
            <a:normAutofit/>
          </a:bodyPr>
          <a:lstStyle/>
          <a:p>
            <a:r>
              <a:rPr lang="en-US" dirty="0" err="1"/>
              <a:t>FireData</a:t>
            </a:r>
            <a:r>
              <a:rPr lang="en-US" dirty="0"/>
              <a:t> — Dynamic Links</a:t>
            </a:r>
          </a:p>
        </p:txBody>
      </p:sp>
      <p:pic>
        <p:nvPicPr>
          <p:cNvPr id="8" name="Content Placeholder 7" descr="Background pattern&#10;&#10;Description automatically generated">
            <a:extLst>
              <a:ext uri="{FF2B5EF4-FFF2-40B4-BE49-F238E27FC236}">
                <a16:creationId xmlns:a16="http://schemas.microsoft.com/office/drawing/2014/main" id="{61398045-C0A4-354C-91DB-6216AEED5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504588"/>
            <a:ext cx="12192000" cy="1353411"/>
          </a:xfr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BD9CD8F-56A7-3246-B285-69EB4D31CE53}"/>
              </a:ext>
            </a:extLst>
          </p:cNvPr>
          <p:cNvSpPr/>
          <p:nvPr/>
        </p:nvSpPr>
        <p:spPr>
          <a:xfrm>
            <a:off x="691079" y="3207466"/>
            <a:ext cx="3073448" cy="843852"/>
          </a:xfrm>
          <a:prstGeom prst="rect">
            <a:avLst/>
          </a:prstGeom>
          <a:solidFill>
            <a:srgbClr val="E6C129"/>
          </a:solidFill>
          <a:ln>
            <a:solidFill>
              <a:srgbClr val="E6C1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5A2F2AC-424D-D143-B034-5363140A91EB}"/>
              </a:ext>
            </a:extLst>
          </p:cNvPr>
          <p:cNvSpPr txBox="1">
            <a:spLocks/>
          </p:cNvSpPr>
          <p:nvPr/>
        </p:nvSpPr>
        <p:spPr>
          <a:xfrm>
            <a:off x="691079" y="1232336"/>
            <a:ext cx="9232804" cy="2553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Redirect links that can route to app store and/or </a:t>
            </a:r>
            <a:r>
              <a:rPr lang="en-US" dirty="0" err="1"/>
              <a:t>deeplink</a:t>
            </a:r>
            <a:endParaRPr lang="en-US" dirty="0"/>
          </a:p>
          <a:p>
            <a:r>
              <a:rPr lang="en-US" dirty="0"/>
              <a:t>Programmatic API short links meant for user-to-user sharing</a:t>
            </a:r>
          </a:p>
          <a:p>
            <a:r>
              <a:rPr lang="en-US" dirty="0"/>
              <a:t>Tracked links are created from the dashboard</a:t>
            </a:r>
          </a:p>
          <a:p>
            <a:r>
              <a:rPr lang="en-US" dirty="0"/>
              <a:t>Custom domains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52167F-FF1C-7A42-9A35-70A69160E750}"/>
              </a:ext>
            </a:extLst>
          </p:cNvPr>
          <p:cNvSpPr txBox="1"/>
          <p:nvPr/>
        </p:nvSpPr>
        <p:spPr>
          <a:xfrm>
            <a:off x="735106" y="841490"/>
            <a:ext cx="251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Short links</a:t>
            </a:r>
          </a:p>
        </p:txBody>
      </p:sp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7D3DB2C8-D8C4-2B4B-9EEE-A6F0DAE7A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780" y="172893"/>
            <a:ext cx="3750216" cy="503655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C7D92E-F035-6F4B-9873-79FD33A32B33}"/>
              </a:ext>
            </a:extLst>
          </p:cNvPr>
          <p:cNvSpPr/>
          <p:nvPr/>
        </p:nvSpPr>
        <p:spPr>
          <a:xfrm>
            <a:off x="3959099" y="2743373"/>
            <a:ext cx="4367082" cy="2379848"/>
          </a:xfrm>
          <a:prstGeom prst="rect">
            <a:avLst/>
          </a:prstGeom>
          <a:solidFill>
            <a:srgbClr val="E6C129"/>
          </a:solidFill>
          <a:ln>
            <a:solidFill>
              <a:srgbClr val="E6C1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6F4D5C3-B82A-9746-99F4-A28BEAF2E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486" y="2320891"/>
            <a:ext cx="833136" cy="2741517"/>
          </a:xfrm>
          <a:prstGeom prst="rect">
            <a:avLst/>
          </a:prstGeom>
        </p:spPr>
      </p:pic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1CCCBF63-BBCA-F348-B617-95C910549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864" y="3300412"/>
            <a:ext cx="2840896" cy="658616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5B4F307-EA3A-124C-8DF6-E1FCC4039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9427" y="2891943"/>
            <a:ext cx="4109213" cy="2084240"/>
          </a:xfrm>
          <a:prstGeom prst="rect">
            <a:avLst/>
          </a:prstGeom>
        </p:spPr>
      </p:pic>
      <p:pic>
        <p:nvPicPr>
          <p:cNvPr id="28" name="Picture 27" descr="Graphical user interface, application, table&#10;&#10;Description automatically generated with medium confidence">
            <a:extLst>
              <a:ext uri="{FF2B5EF4-FFF2-40B4-BE49-F238E27FC236}">
                <a16:creationId xmlns:a16="http://schemas.microsoft.com/office/drawing/2014/main" id="{58658C7E-E15B-424C-BDA3-569CEEFB9F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582" y="4199888"/>
            <a:ext cx="3945920" cy="69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19319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AnalogousFromDarkSeedLeftStep">
      <a:dk1>
        <a:srgbClr val="000000"/>
      </a:dk1>
      <a:lt1>
        <a:srgbClr val="FFFFFF"/>
      </a:lt1>
      <a:dk2>
        <a:srgbClr val="412E24"/>
      </a:dk2>
      <a:lt2>
        <a:srgbClr val="E8E2E8"/>
      </a:lt2>
      <a:accent1>
        <a:srgbClr val="22B921"/>
      </a:accent1>
      <a:accent2>
        <a:srgbClr val="58B514"/>
      </a:accent2>
      <a:accent3>
        <a:srgbClr val="94AA1E"/>
      </a:accent3>
      <a:accent4>
        <a:srgbClr val="C99B16"/>
      </a:accent4>
      <a:accent5>
        <a:srgbClr val="E76729"/>
      </a:accent5>
      <a:accent6>
        <a:srgbClr val="D51729"/>
      </a:accent6>
      <a:hlink>
        <a:srgbClr val="B0743A"/>
      </a:hlink>
      <a:folHlink>
        <a:srgbClr val="7F7F7F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5417</TotalTime>
  <Words>605</Words>
  <Application>Microsoft Macintosh PowerPoint</Application>
  <PresentationFormat>Widescreen</PresentationFormat>
  <Paragraphs>86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Grandview</vt:lpstr>
      <vt:lpstr>Wingdings</vt:lpstr>
      <vt:lpstr>CosineVTI</vt:lpstr>
      <vt:lpstr>Data Science in Context Firebase and R with fireData</vt:lpstr>
      <vt:lpstr>(M)BaaS</vt:lpstr>
      <vt:lpstr>Google Firebase</vt:lpstr>
      <vt:lpstr>FireData — Authentication (CLI)</vt:lpstr>
      <vt:lpstr>Firebase — Authentication (Shiny)</vt:lpstr>
      <vt:lpstr>It’s ok to be selective!</vt:lpstr>
      <vt:lpstr>FireData — Realtime Database</vt:lpstr>
      <vt:lpstr>FireData — Cloud Storage</vt:lpstr>
      <vt:lpstr>FireData — Dynamic Links</vt:lpstr>
      <vt:lpstr>Bonus: R-First SaaS</vt:lpstr>
      <vt:lpstr>Bonus: Authentication Use Case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in Context Firebase and R with fireData</dc:title>
  <dc:creator>Preston Peck</dc:creator>
  <cp:lastModifiedBy>Preston Peck</cp:lastModifiedBy>
  <cp:revision>23</cp:revision>
  <dcterms:created xsi:type="dcterms:W3CDTF">2021-11-06T19:33:36Z</dcterms:created>
  <dcterms:modified xsi:type="dcterms:W3CDTF">2021-11-11T18:38:03Z</dcterms:modified>
</cp:coreProperties>
</file>